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sldIdLst>
    <p:sldId id="343" r:id="rId2"/>
    <p:sldId id="357" r:id="rId3"/>
    <p:sldId id="344" r:id="rId4"/>
    <p:sldId id="299" r:id="rId5"/>
    <p:sldId id="274" r:id="rId6"/>
    <p:sldId id="295" r:id="rId7"/>
    <p:sldId id="307" r:id="rId8"/>
    <p:sldId id="308" r:id="rId9"/>
    <p:sldId id="346" r:id="rId10"/>
    <p:sldId id="303" r:id="rId11"/>
    <p:sldId id="276" r:id="rId12"/>
    <p:sldId id="309" r:id="rId13"/>
    <p:sldId id="310" r:id="rId14"/>
    <p:sldId id="311" r:id="rId15"/>
    <p:sldId id="312" r:id="rId16"/>
    <p:sldId id="313" r:id="rId17"/>
    <p:sldId id="314" r:id="rId18"/>
    <p:sldId id="267" r:id="rId19"/>
    <p:sldId id="268" r:id="rId20"/>
    <p:sldId id="257" r:id="rId21"/>
    <p:sldId id="262" r:id="rId22"/>
    <p:sldId id="258" r:id="rId23"/>
    <p:sldId id="263" r:id="rId24"/>
    <p:sldId id="259" r:id="rId25"/>
    <p:sldId id="264" r:id="rId26"/>
    <p:sldId id="260" r:id="rId27"/>
    <p:sldId id="265" r:id="rId28"/>
    <p:sldId id="261" r:id="rId29"/>
    <p:sldId id="266" r:id="rId30"/>
    <p:sldId id="326" r:id="rId31"/>
    <p:sldId id="328" r:id="rId32"/>
    <p:sldId id="329" r:id="rId33"/>
    <p:sldId id="330" r:id="rId34"/>
    <p:sldId id="332" r:id="rId35"/>
    <p:sldId id="333" r:id="rId36"/>
    <p:sldId id="334" r:id="rId37"/>
    <p:sldId id="335" r:id="rId38"/>
    <p:sldId id="336" r:id="rId39"/>
    <p:sldId id="337" r:id="rId40"/>
    <p:sldId id="301" r:id="rId41"/>
    <p:sldId id="347" r:id="rId42"/>
    <p:sldId id="277" r:id="rId43"/>
    <p:sldId id="315" r:id="rId44"/>
    <p:sldId id="348" r:id="rId45"/>
    <p:sldId id="316" r:id="rId46"/>
    <p:sldId id="305" r:id="rId47"/>
    <p:sldId id="317" r:id="rId48"/>
    <p:sldId id="287" r:id="rId49"/>
    <p:sldId id="318" r:id="rId50"/>
    <p:sldId id="278" r:id="rId51"/>
    <p:sldId id="289" r:id="rId52"/>
    <p:sldId id="349" r:id="rId53"/>
    <p:sldId id="319" r:id="rId54"/>
    <p:sldId id="269" r:id="rId55"/>
    <p:sldId id="279" r:id="rId56"/>
    <p:sldId id="270" r:id="rId57"/>
    <p:sldId id="350" r:id="rId58"/>
    <p:sldId id="320" r:id="rId59"/>
    <p:sldId id="351" r:id="rId60"/>
    <p:sldId id="352" r:id="rId61"/>
    <p:sldId id="353" r:id="rId62"/>
    <p:sldId id="354" r:id="rId63"/>
    <p:sldId id="355" r:id="rId64"/>
    <p:sldId id="356" r:id="rId65"/>
    <p:sldId id="321" r:id="rId66"/>
    <p:sldId id="271" r:id="rId67"/>
    <p:sldId id="272" r:id="rId68"/>
    <p:sldId id="323" r:id="rId69"/>
    <p:sldId id="324" r:id="rId70"/>
    <p:sldId id="325" r:id="rId71"/>
    <p:sldId id="322"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 City School"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6E3"/>
    <a:srgbClr val="DAD7D3"/>
    <a:srgbClr val="E7E4E0"/>
    <a:srgbClr val="E5E3D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80" autoAdjust="0"/>
    <p:restoredTop sz="85465" autoAdjust="0"/>
  </p:normalViewPr>
  <p:slideViewPr>
    <p:cSldViewPr snapToGrid="0">
      <p:cViewPr varScale="1">
        <p:scale>
          <a:sx n="45" d="100"/>
          <a:sy n="45" d="100"/>
        </p:scale>
        <p:origin x="-1363" y="-8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E338E57D-B096-4306-84F7-CF9F5A1D867D}" type="datetime1">
              <a:rPr lang="en-IN" smtClean="0"/>
              <a:pPr>
                <a:defRPr/>
              </a:pPr>
              <a:t>27-09-2022</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 Educational Technology Department, Group Head Office, The City School.</a:t>
            </a:r>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1EA3B4-0326-4CF0-8B16-9964CEA5B27C}" type="slidenum">
              <a:rPr lang="en-IN" altLang="en-US" smtClean="0"/>
              <a:pPr/>
              <a:t>‹#›</a:t>
            </a:fld>
            <a:endParaRPr lang="en-I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B012289F-8F2F-481E-8852-358EBB0186A1}" type="datetime1">
              <a:rPr lang="en-IN" smtClean="0"/>
              <a:pPr>
                <a:defRPr/>
              </a:pPr>
              <a:t>27-09-2022</a:t>
            </a:fld>
            <a:endParaRPr lang="en-IN"/>
          </a:p>
        </p:txBody>
      </p:sp>
      <p:sp>
        <p:nvSpPr>
          <p:cNvPr id="5" name="Footer Placeholder 4"/>
          <p:cNvSpPr>
            <a:spLocks noGrp="1"/>
          </p:cNvSpPr>
          <p:nvPr>
            <p:ph type="ftr" sz="quarter" idx="11"/>
          </p:nvPr>
        </p:nvSpPr>
        <p:spPr/>
        <p:txBody>
          <a:bodyPr/>
          <a:lstStyle>
            <a:extLst/>
          </a:lstStyle>
          <a:p>
            <a:pPr>
              <a:defRPr/>
            </a:pPr>
            <a:r>
              <a:rPr lang="en-US" smtClean="0"/>
              <a:t>© Educational Technology Department, Group Head Office, The City School.</a:t>
            </a:r>
            <a:endParaRPr lang="en-IN"/>
          </a:p>
        </p:txBody>
      </p:sp>
      <p:sp>
        <p:nvSpPr>
          <p:cNvPr id="6" name="Slide Number Placeholder 5"/>
          <p:cNvSpPr>
            <a:spLocks noGrp="1"/>
          </p:cNvSpPr>
          <p:nvPr>
            <p:ph type="sldNum" sz="quarter" idx="12"/>
          </p:nvPr>
        </p:nvSpPr>
        <p:spPr/>
        <p:txBody>
          <a:bodyPr/>
          <a:lstStyle>
            <a:extLst/>
          </a:lstStyle>
          <a:p>
            <a:fld id="{5EA5D843-8D6E-469C-9DA1-E95421FE13F4}" type="slidenum">
              <a:rPr lang="en-IN" altLang="en-US" smtClean="0"/>
              <a:pPr/>
              <a:t>‹#›</a:t>
            </a:fld>
            <a:endParaRPr lang="en-I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D138DDBF-ABC7-41F4-9DA0-73B89EC37591}" type="datetime1">
              <a:rPr lang="en-IN" smtClean="0"/>
              <a:pPr>
                <a:defRPr/>
              </a:pPr>
              <a:t>27-09-2022</a:t>
            </a:fld>
            <a:endParaRPr lang="en-IN"/>
          </a:p>
        </p:txBody>
      </p:sp>
      <p:sp>
        <p:nvSpPr>
          <p:cNvPr id="5" name="Footer Placeholder 4"/>
          <p:cNvSpPr>
            <a:spLocks noGrp="1"/>
          </p:cNvSpPr>
          <p:nvPr>
            <p:ph type="ftr" sz="quarter" idx="11"/>
          </p:nvPr>
        </p:nvSpPr>
        <p:spPr/>
        <p:txBody>
          <a:bodyPr/>
          <a:lstStyle>
            <a:extLst/>
          </a:lstStyle>
          <a:p>
            <a:pPr>
              <a:defRPr/>
            </a:pPr>
            <a:r>
              <a:rPr lang="en-US" smtClean="0"/>
              <a:t>© Educational Technology Department, Group Head Office, The City School.</a:t>
            </a:r>
            <a:endParaRPr lang="en-IN"/>
          </a:p>
        </p:txBody>
      </p:sp>
      <p:sp>
        <p:nvSpPr>
          <p:cNvPr id="6" name="Slide Number Placeholder 5"/>
          <p:cNvSpPr>
            <a:spLocks noGrp="1"/>
          </p:cNvSpPr>
          <p:nvPr>
            <p:ph type="sldNum" sz="quarter" idx="12"/>
          </p:nvPr>
        </p:nvSpPr>
        <p:spPr/>
        <p:txBody>
          <a:bodyPr/>
          <a:lstStyle>
            <a:extLst/>
          </a:lstStyle>
          <a:p>
            <a:fld id="{5F0C4FBB-E791-4763-A413-6286B3FA8D54}" type="slidenum">
              <a:rPr lang="en-IN" altLang="en-US" smtClean="0"/>
              <a:pPr/>
              <a:t>‹#›</a:t>
            </a:fld>
            <a:endParaRPr lang="en-I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4DADEF0-5726-4F0E-A067-3537DA49EA5C}" type="datetime1">
              <a:rPr lang="en-IN" smtClean="0"/>
              <a:pPr>
                <a:defRPr/>
              </a:pPr>
              <a:t>27-09-2022</a:t>
            </a:fld>
            <a:endParaRPr lang="en-IN"/>
          </a:p>
        </p:txBody>
      </p:sp>
      <p:sp>
        <p:nvSpPr>
          <p:cNvPr id="5" name="Footer Placeholder 4"/>
          <p:cNvSpPr>
            <a:spLocks noGrp="1"/>
          </p:cNvSpPr>
          <p:nvPr>
            <p:ph type="ftr" sz="quarter" idx="11"/>
          </p:nvPr>
        </p:nvSpPr>
        <p:spPr/>
        <p:txBody>
          <a:bodyPr/>
          <a:lstStyle>
            <a:extLst/>
          </a:lstStyle>
          <a:p>
            <a:pPr>
              <a:defRPr/>
            </a:pPr>
            <a:r>
              <a:rPr lang="en-US" smtClean="0"/>
              <a:t>© Educational Technology Department, Group Head Office, The City School.</a:t>
            </a:r>
            <a:endParaRPr lang="en-IN"/>
          </a:p>
        </p:txBody>
      </p:sp>
      <p:sp>
        <p:nvSpPr>
          <p:cNvPr id="6" name="Slide Number Placeholder 5"/>
          <p:cNvSpPr>
            <a:spLocks noGrp="1"/>
          </p:cNvSpPr>
          <p:nvPr>
            <p:ph type="sldNum" sz="quarter" idx="12"/>
          </p:nvPr>
        </p:nvSpPr>
        <p:spPr/>
        <p:txBody>
          <a:bodyPr/>
          <a:lstStyle>
            <a:extLst/>
          </a:lstStyle>
          <a:p>
            <a:fld id="{BA332E2A-9765-4D1B-8458-56F01B194EDD}" type="slidenum">
              <a:rPr lang="en-IN" altLang="en-US" smtClean="0"/>
              <a:pPr/>
              <a:t>‹#›</a:t>
            </a:fld>
            <a:endParaRPr lang="en-IN" alt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3EE448A2-A41A-4FD3-9035-B440E4876BE6}" type="datetime1">
              <a:rPr lang="en-IN" smtClean="0"/>
              <a:pPr>
                <a:defRPr/>
              </a:pPr>
              <a:t>27-09-2022</a:t>
            </a:fld>
            <a:endParaRPr lang="en-IN"/>
          </a:p>
        </p:txBody>
      </p:sp>
      <p:sp>
        <p:nvSpPr>
          <p:cNvPr id="5" name="Footer Placeholder 4"/>
          <p:cNvSpPr>
            <a:spLocks noGrp="1"/>
          </p:cNvSpPr>
          <p:nvPr>
            <p:ph type="ftr" sz="quarter" idx="11"/>
          </p:nvPr>
        </p:nvSpPr>
        <p:spPr/>
        <p:txBody>
          <a:bodyPr/>
          <a:lstStyle>
            <a:extLst/>
          </a:lstStyle>
          <a:p>
            <a:pPr>
              <a:defRPr/>
            </a:pPr>
            <a:r>
              <a:rPr lang="en-US" smtClean="0"/>
              <a:t>© Educational Technology Department, Group Head Office, The City School.</a:t>
            </a:r>
            <a:endParaRPr lang="en-IN"/>
          </a:p>
        </p:txBody>
      </p:sp>
      <p:sp>
        <p:nvSpPr>
          <p:cNvPr id="6" name="Slide Number Placeholder 5"/>
          <p:cNvSpPr>
            <a:spLocks noGrp="1"/>
          </p:cNvSpPr>
          <p:nvPr>
            <p:ph type="sldNum" sz="quarter" idx="12"/>
          </p:nvPr>
        </p:nvSpPr>
        <p:spPr/>
        <p:txBody>
          <a:bodyPr/>
          <a:lstStyle>
            <a:extLst/>
          </a:lstStyle>
          <a:p>
            <a:fld id="{2AAC1E5B-0FD0-48C7-9B31-9FEE127BE685}" type="slidenum">
              <a:rPr lang="en-IN" altLang="en-US" smtClean="0"/>
              <a:pPr/>
              <a:t>‹#›</a:t>
            </a:fld>
            <a:endParaRPr lang="en-IN" alt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48A0B814-D1B8-41F2-B4B3-5368D1678FD9}" type="datetime1">
              <a:rPr lang="en-IN" smtClean="0"/>
              <a:pPr>
                <a:defRPr/>
              </a:pPr>
              <a:t>27-09-2022</a:t>
            </a:fld>
            <a:endParaRPr lang="en-IN"/>
          </a:p>
        </p:txBody>
      </p:sp>
      <p:sp>
        <p:nvSpPr>
          <p:cNvPr id="6" name="Footer Placeholder 5"/>
          <p:cNvSpPr>
            <a:spLocks noGrp="1"/>
          </p:cNvSpPr>
          <p:nvPr>
            <p:ph type="ftr" sz="quarter" idx="11"/>
          </p:nvPr>
        </p:nvSpPr>
        <p:spPr/>
        <p:txBody>
          <a:bodyPr/>
          <a:lstStyle>
            <a:extLst/>
          </a:lstStyle>
          <a:p>
            <a:pPr>
              <a:defRPr/>
            </a:pPr>
            <a:r>
              <a:rPr lang="en-US" smtClean="0"/>
              <a:t>© Educational Technology Department, Group Head Office, The City School.</a:t>
            </a:r>
            <a:endParaRPr lang="en-IN"/>
          </a:p>
        </p:txBody>
      </p:sp>
      <p:sp>
        <p:nvSpPr>
          <p:cNvPr id="7" name="Slide Number Placeholder 6"/>
          <p:cNvSpPr>
            <a:spLocks noGrp="1"/>
          </p:cNvSpPr>
          <p:nvPr>
            <p:ph type="sldNum" sz="quarter" idx="12"/>
          </p:nvPr>
        </p:nvSpPr>
        <p:spPr/>
        <p:txBody>
          <a:bodyPr/>
          <a:lstStyle>
            <a:extLst/>
          </a:lstStyle>
          <a:p>
            <a:fld id="{08818894-C1C8-4B35-A53E-093C19E78622}" type="slidenum">
              <a:rPr lang="en-IN" altLang="en-US" smtClean="0"/>
              <a:pPr/>
              <a:t>‹#›</a:t>
            </a:fld>
            <a:endParaRPr lang="en-IN" alt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4363EC35-68D6-4BDE-8546-80919A4A4535}" type="datetime1">
              <a:rPr lang="en-IN" smtClean="0"/>
              <a:pPr>
                <a:defRPr/>
              </a:pPr>
              <a:t>27-09-2022</a:t>
            </a:fld>
            <a:endParaRPr lang="en-IN"/>
          </a:p>
        </p:txBody>
      </p:sp>
      <p:sp>
        <p:nvSpPr>
          <p:cNvPr id="8" name="Footer Placeholder 7"/>
          <p:cNvSpPr>
            <a:spLocks noGrp="1"/>
          </p:cNvSpPr>
          <p:nvPr>
            <p:ph type="ftr" sz="quarter" idx="11"/>
          </p:nvPr>
        </p:nvSpPr>
        <p:spPr/>
        <p:txBody>
          <a:bodyPr/>
          <a:lstStyle>
            <a:extLst/>
          </a:lstStyle>
          <a:p>
            <a:pPr>
              <a:defRPr/>
            </a:pPr>
            <a:r>
              <a:rPr lang="en-US" smtClean="0"/>
              <a:t>© Educational Technology Department, Group Head Office, The City School.</a:t>
            </a:r>
            <a:endParaRPr lang="en-IN"/>
          </a:p>
        </p:txBody>
      </p:sp>
      <p:sp>
        <p:nvSpPr>
          <p:cNvPr id="9" name="Slide Number Placeholder 8"/>
          <p:cNvSpPr>
            <a:spLocks noGrp="1"/>
          </p:cNvSpPr>
          <p:nvPr>
            <p:ph type="sldNum" sz="quarter" idx="12"/>
          </p:nvPr>
        </p:nvSpPr>
        <p:spPr/>
        <p:txBody>
          <a:bodyPr/>
          <a:lstStyle>
            <a:extLst/>
          </a:lstStyle>
          <a:p>
            <a:fld id="{CED74384-9C66-4452-8557-EC5D2F289543}" type="slidenum">
              <a:rPr lang="en-IN" altLang="en-US" smtClean="0"/>
              <a:pPr/>
              <a:t>‹#›</a:t>
            </a:fld>
            <a:endParaRPr lang="en-I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A6571245-107C-4D6A-95F2-4B2529F45953}" type="datetime1">
              <a:rPr lang="en-IN" smtClean="0"/>
              <a:pPr>
                <a:defRPr/>
              </a:pPr>
              <a:t>27-09-2022</a:t>
            </a:fld>
            <a:endParaRPr lang="en-IN"/>
          </a:p>
        </p:txBody>
      </p:sp>
      <p:sp>
        <p:nvSpPr>
          <p:cNvPr id="4" name="Footer Placeholder 3"/>
          <p:cNvSpPr>
            <a:spLocks noGrp="1"/>
          </p:cNvSpPr>
          <p:nvPr>
            <p:ph type="ftr" sz="quarter" idx="11"/>
          </p:nvPr>
        </p:nvSpPr>
        <p:spPr/>
        <p:txBody>
          <a:bodyPr/>
          <a:lstStyle>
            <a:extLst/>
          </a:lstStyle>
          <a:p>
            <a:pPr>
              <a:defRPr/>
            </a:pPr>
            <a:r>
              <a:rPr lang="en-US" smtClean="0"/>
              <a:t>© Educational Technology Department, Group Head Office, The City School.</a:t>
            </a:r>
            <a:endParaRPr lang="en-IN"/>
          </a:p>
        </p:txBody>
      </p:sp>
      <p:sp>
        <p:nvSpPr>
          <p:cNvPr id="5" name="Slide Number Placeholder 4"/>
          <p:cNvSpPr>
            <a:spLocks noGrp="1"/>
          </p:cNvSpPr>
          <p:nvPr>
            <p:ph type="sldNum" sz="quarter" idx="12"/>
          </p:nvPr>
        </p:nvSpPr>
        <p:spPr/>
        <p:txBody>
          <a:bodyPr/>
          <a:lstStyle>
            <a:extLst/>
          </a:lstStyle>
          <a:p>
            <a:fld id="{559C889A-801C-4924-A593-4BF85B4BAA41}" type="slidenum">
              <a:rPr lang="en-IN" altLang="en-US" smtClean="0"/>
              <a:pPr/>
              <a:t>‹#›</a:t>
            </a:fld>
            <a:endParaRPr lang="en-IN" alt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951D9D27-4225-42AA-B598-2A1CD2F7CAC2}" type="datetime1">
              <a:rPr lang="en-IN" smtClean="0"/>
              <a:pPr>
                <a:defRPr/>
              </a:pPr>
              <a:t>27-09-2022</a:t>
            </a:fld>
            <a:endParaRPr lang="en-IN"/>
          </a:p>
        </p:txBody>
      </p:sp>
      <p:sp>
        <p:nvSpPr>
          <p:cNvPr id="3" name="Footer Placeholder 2"/>
          <p:cNvSpPr>
            <a:spLocks noGrp="1"/>
          </p:cNvSpPr>
          <p:nvPr>
            <p:ph type="ftr" sz="quarter" idx="11"/>
          </p:nvPr>
        </p:nvSpPr>
        <p:spPr/>
        <p:txBody>
          <a:bodyPr/>
          <a:lstStyle>
            <a:extLst/>
          </a:lstStyle>
          <a:p>
            <a:pPr>
              <a:defRPr/>
            </a:pPr>
            <a:r>
              <a:rPr lang="en-US" smtClean="0"/>
              <a:t>© Educational Technology Department, Group Head Office, The City School.</a:t>
            </a:r>
            <a:endParaRPr lang="en-IN"/>
          </a:p>
        </p:txBody>
      </p:sp>
      <p:sp>
        <p:nvSpPr>
          <p:cNvPr id="4" name="Slide Number Placeholder 3"/>
          <p:cNvSpPr>
            <a:spLocks noGrp="1"/>
          </p:cNvSpPr>
          <p:nvPr>
            <p:ph type="sldNum" sz="quarter" idx="12"/>
          </p:nvPr>
        </p:nvSpPr>
        <p:spPr/>
        <p:txBody>
          <a:bodyPr/>
          <a:lstStyle>
            <a:extLst/>
          </a:lstStyle>
          <a:p>
            <a:fld id="{556D5DD0-697C-43DB-A9BD-55E8865967A8}" type="slidenum">
              <a:rPr lang="en-IN" altLang="en-US" smtClean="0"/>
              <a:pPr/>
              <a:t>‹#›</a:t>
            </a:fld>
            <a:endParaRPr lang="en-I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947999D1-D85B-4A15-80D3-EDE6AA9C01DA}" type="datetime1">
              <a:rPr lang="en-IN" smtClean="0"/>
              <a:pPr>
                <a:defRPr/>
              </a:pPr>
              <a:t>27-09-2022</a:t>
            </a:fld>
            <a:endParaRPr lang="en-IN"/>
          </a:p>
        </p:txBody>
      </p:sp>
      <p:sp>
        <p:nvSpPr>
          <p:cNvPr id="6" name="Footer Placeholder 5"/>
          <p:cNvSpPr>
            <a:spLocks noGrp="1"/>
          </p:cNvSpPr>
          <p:nvPr>
            <p:ph type="ftr" sz="quarter" idx="11"/>
          </p:nvPr>
        </p:nvSpPr>
        <p:spPr/>
        <p:txBody>
          <a:bodyPr/>
          <a:lstStyle>
            <a:extLst/>
          </a:lstStyle>
          <a:p>
            <a:pPr>
              <a:defRPr/>
            </a:pPr>
            <a:r>
              <a:rPr lang="en-US" smtClean="0"/>
              <a:t>© Educational Technology Department, Group Head Office, The City School.</a:t>
            </a:r>
            <a:endParaRPr lang="en-IN"/>
          </a:p>
        </p:txBody>
      </p:sp>
      <p:sp>
        <p:nvSpPr>
          <p:cNvPr id="7" name="Slide Number Placeholder 6"/>
          <p:cNvSpPr>
            <a:spLocks noGrp="1"/>
          </p:cNvSpPr>
          <p:nvPr>
            <p:ph type="sldNum" sz="quarter" idx="12"/>
          </p:nvPr>
        </p:nvSpPr>
        <p:spPr/>
        <p:txBody>
          <a:bodyPr/>
          <a:lstStyle>
            <a:extLst/>
          </a:lstStyle>
          <a:p>
            <a:fld id="{D1645D77-44BB-41C1-8681-46E89FB60FA3}" type="slidenum">
              <a:rPr lang="en-IN" altLang="en-US" smtClean="0"/>
              <a:pPr/>
              <a:t>‹#›</a:t>
            </a:fld>
            <a:endParaRPr lang="en-I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04E4A1D0-8116-40F1-90F3-4E3EF9C4D8BB}" type="datetime1">
              <a:rPr lang="en-IN" smtClean="0"/>
              <a:pPr>
                <a:defRPr/>
              </a:pPr>
              <a:t>27-09-2022</a:t>
            </a:fld>
            <a:endParaRPr lang="en-IN"/>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r>
              <a:rPr lang="en-US" smtClean="0"/>
              <a:t>© Educational Technology Department, Group Head Office, The City School.</a:t>
            </a:r>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FC229CA-E613-4F98-B650-B50DEBE43EC8}" type="slidenum">
              <a:rPr lang="en-IN" altLang="en-US" smtClean="0"/>
              <a:pPr/>
              <a:t>‹#›</a:t>
            </a:fld>
            <a:endParaRPr lang="en-IN" alt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26F14B0-F199-4685-AE52-DAF45FA4F8A4}" type="datetimeFigureOut">
              <a:rPr lang="en-IN" smtClean="0"/>
              <a:pPr/>
              <a:t>27-09-2022</a:t>
            </a:fld>
            <a:endParaRPr lang="en-IN"/>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F9452AB-20EF-4663-BDAE-69E6CF33E463}"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xmlns="" id="{D2C25A8C-4E38-D81B-8922-7E9B5114D232}"/>
              </a:ext>
            </a:extLst>
          </p:cNvPr>
          <p:cNvSpPr txBox="1">
            <a:spLocks/>
          </p:cNvSpPr>
          <p:nvPr/>
        </p:nvSpPr>
        <p:spPr>
          <a:xfrm>
            <a:off x="398600" y="1860582"/>
            <a:ext cx="7985484" cy="37982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endParaRPr lang="en-IN" sz="2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711201" y="1507067"/>
            <a:ext cx="8094132" cy="3077766"/>
          </a:xfrm>
          <a:prstGeom prst="rect">
            <a:avLst/>
          </a:prstGeom>
        </p:spPr>
        <p:txBody>
          <a:bodyPr wrap="square">
            <a:spAutoFit/>
          </a:bodyPr>
          <a:lstStyle/>
          <a:p>
            <a:r>
              <a:rPr lang="en-US" altLang="en-US" sz="3200" b="1" dirty="0" smtClean="0">
                <a:solidFill>
                  <a:schemeClr val="tx2">
                    <a:satMod val="130000"/>
                  </a:schemeClr>
                </a:solidFill>
                <a:latin typeface="Times New Roman" pitchFamily="18" charset="0"/>
                <a:cs typeface="Times New Roman" pitchFamily="18" charset="0"/>
              </a:rPr>
              <a:t>Computer Organization &amp; Architecture</a:t>
            </a:r>
            <a:br>
              <a:rPr lang="en-US" altLang="en-US" sz="3200" b="1" dirty="0" smtClean="0">
                <a:solidFill>
                  <a:schemeClr val="tx2">
                    <a:satMod val="130000"/>
                  </a:schemeClr>
                </a:solidFill>
                <a:latin typeface="Times New Roman" pitchFamily="18" charset="0"/>
                <a:cs typeface="Times New Roman" pitchFamily="18" charset="0"/>
              </a:rPr>
            </a:br>
            <a:r>
              <a:rPr lang="en-US" altLang="en-US" sz="3200" b="1" dirty="0" smtClean="0">
                <a:solidFill>
                  <a:schemeClr val="tx2">
                    <a:satMod val="130000"/>
                  </a:schemeClr>
                </a:solidFill>
                <a:latin typeface="Times New Roman" pitchFamily="18" charset="0"/>
                <a:cs typeface="Times New Roman" pitchFamily="18" charset="0"/>
              </a:rPr>
              <a:t>                           Unit – 1</a:t>
            </a:r>
            <a:r>
              <a:rPr lang="en-US" altLang="en-US" sz="3200" dirty="0" smtClean="0">
                <a:solidFill>
                  <a:schemeClr val="tx2">
                    <a:satMod val="130000"/>
                  </a:schemeClr>
                </a:solidFill>
                <a:latin typeface="Times New Roman" pitchFamily="18" charset="0"/>
                <a:cs typeface="Times New Roman" pitchFamily="18" charset="0"/>
              </a:rPr>
              <a:t/>
            </a:r>
            <a:br>
              <a:rPr lang="en-US" altLang="en-US" sz="3200" dirty="0" smtClean="0">
                <a:solidFill>
                  <a:schemeClr val="tx2">
                    <a:satMod val="130000"/>
                  </a:schemeClr>
                </a:solidFill>
                <a:latin typeface="Times New Roman" pitchFamily="18" charset="0"/>
                <a:cs typeface="Times New Roman" pitchFamily="18" charset="0"/>
              </a:rPr>
            </a:br>
            <a:endParaRPr lang="en-US" altLang="en-US" sz="2000" dirty="0" smtClean="0">
              <a:solidFill>
                <a:schemeClr val="tx2">
                  <a:satMod val="130000"/>
                </a:schemeClr>
              </a:solidFill>
              <a:latin typeface="Times New Roman" pitchFamily="18" charset="0"/>
              <a:cs typeface="Times New Roman" pitchFamily="18" charset="0"/>
            </a:endParaRPr>
          </a:p>
          <a:p>
            <a:endParaRPr lang="en-US" altLang="en-US" sz="2000" dirty="0" smtClean="0">
              <a:solidFill>
                <a:schemeClr val="tx2">
                  <a:satMod val="130000"/>
                </a:schemeClr>
              </a:solidFill>
              <a:latin typeface="Times New Roman" pitchFamily="18" charset="0"/>
              <a:cs typeface="Times New Roman" pitchFamily="18" charset="0"/>
            </a:endParaRPr>
          </a:p>
          <a:p>
            <a:r>
              <a:rPr lang="en-US" altLang="en-US" sz="2400" dirty="0" smtClean="0">
                <a:latin typeface="Times New Roman" pitchFamily="18" charset="0"/>
                <a:cs typeface="Times New Roman" pitchFamily="18" charset="0"/>
              </a:rPr>
              <a:t> Presented By : Mrs. </a:t>
            </a:r>
            <a:r>
              <a:rPr lang="en-US" altLang="en-US" sz="2400" dirty="0" err="1" smtClean="0">
                <a:latin typeface="Times New Roman" pitchFamily="18" charset="0"/>
                <a:cs typeface="Times New Roman" pitchFamily="18" charset="0"/>
              </a:rPr>
              <a:t>Seema</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Ranga</a:t>
            </a:r>
            <a:r>
              <a:rPr lang="en-US" altLang="en-US" sz="2400" dirty="0" smtClean="0">
                <a:latin typeface="Times New Roman" pitchFamily="18" charset="0"/>
                <a:cs typeface="Times New Roman" pitchFamily="18" charset="0"/>
              </a:rPr>
              <a:t> </a:t>
            </a:r>
            <a:br>
              <a:rPr lang="en-US" altLang="en-US" sz="2400" dirty="0" smtClean="0">
                <a:latin typeface="Times New Roman" pitchFamily="18" charset="0"/>
                <a:cs typeface="Times New Roman" pitchFamily="18" charset="0"/>
              </a:rPr>
            </a:br>
            <a:r>
              <a:rPr lang="en-US" altLang="en-US" sz="2400" dirty="0" smtClean="0">
                <a:latin typeface="Times New Roman" pitchFamily="18" charset="0"/>
                <a:cs typeface="Times New Roman" pitchFamily="18" charset="0"/>
              </a:rPr>
              <a:t>State Institute of Engineering &amp; Technology, </a:t>
            </a:r>
            <a:r>
              <a:rPr lang="en-US" altLang="en-US" sz="2400" dirty="0" err="1" smtClean="0">
                <a:latin typeface="Times New Roman" pitchFamily="18" charset="0"/>
                <a:cs typeface="Times New Roman" pitchFamily="18" charset="0"/>
              </a:rPr>
              <a:t>Nilokheri</a:t>
            </a:r>
            <a:r>
              <a:rPr lang="en-US" altLang="en-US" sz="2400" dirty="0" smtClean="0">
                <a:latin typeface="Times New Roman" pitchFamily="18" charset="0"/>
                <a:cs typeface="Times New Roman" pitchFamily="18" charset="0"/>
              </a:rPr>
              <a:t> </a:t>
            </a:r>
            <a:br>
              <a:rPr lang="en-US" altLang="en-US" sz="2400" dirty="0" smtClean="0">
                <a:latin typeface="Times New Roman" pitchFamily="18" charset="0"/>
                <a:cs typeface="Times New Roman" pitchFamily="18" charset="0"/>
              </a:rPr>
            </a:br>
            <a:r>
              <a:rPr lang="en-US" altLang="en-US" sz="2400" dirty="0" smtClean="0">
                <a:latin typeface="Times New Roman" pitchFamily="18" charset="0"/>
                <a:cs typeface="Times New Roman" pitchFamily="18" charset="0"/>
              </a:rPr>
              <a:t>Department : Computer Engineering</a:t>
            </a:r>
            <a:r>
              <a:rPr lang="en-US" altLang="en-US" sz="2000" dirty="0" smtClean="0">
                <a:solidFill>
                  <a:schemeClr val="tx2">
                    <a:satMod val="130000"/>
                  </a:schemeClr>
                </a:solidFill>
                <a:latin typeface="Times New Roman" pitchFamily="18" charset="0"/>
                <a:cs typeface="Times New Roman" pitchFamily="18" charset="0"/>
              </a:rPr>
              <a:t/>
            </a:r>
            <a:br>
              <a:rPr lang="en-US" altLang="en-US" sz="2000" dirty="0" smtClean="0">
                <a:solidFill>
                  <a:schemeClr val="tx2">
                    <a:satMod val="130000"/>
                  </a:schemeClr>
                </a:solidFill>
                <a:latin typeface="Times New Roman" pitchFamily="18" charset="0"/>
                <a:cs typeface="Times New Roman" pitchFamily="18" charset="0"/>
              </a:rPr>
            </a:br>
            <a:endParaRPr lang="en-US" dirty="0"/>
          </a:p>
        </p:txBody>
      </p:sp>
    </p:spTree>
    <p:extLst>
      <p:ext uri="{BB962C8B-B14F-4D97-AF65-F5344CB8AC3E}">
        <p14:creationId xmlns:p14="http://schemas.microsoft.com/office/powerpoint/2010/main" xmlns="" val="2362630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921A2BE-3D9E-6203-39A0-BDBE269A0938}"/>
              </a:ext>
            </a:extLst>
          </p:cNvPr>
          <p:cNvSpPr txBox="1"/>
          <p:nvPr/>
        </p:nvSpPr>
        <p:spPr>
          <a:xfrm>
            <a:off x="500508" y="1195754"/>
            <a:ext cx="8080784" cy="4462760"/>
          </a:xfrm>
          <a:prstGeom prst="rect">
            <a:avLst/>
          </a:prstGeom>
          <a:noFill/>
        </p:spPr>
        <p:txBody>
          <a:bodyPr wrap="square">
            <a:spAutoFit/>
          </a:bodyPr>
          <a:lstStyle/>
          <a:p>
            <a:pPr algn="just"/>
            <a:r>
              <a:rPr lang="en-US" sz="2000" b="0" i="0" dirty="0">
                <a:effectLst/>
                <a:latin typeface="Times New Roman" pitchFamily="18" charset="0"/>
                <a:cs typeface="Times New Roman" pitchFamily="18" charset="0"/>
              </a:rPr>
              <a:t>Von-Neumann proposed his computer architecture design in 1945 which was later known as Von-Neumann Architecture. It consisted of a Control Unit, Arithmetic, and Logical Memory Unit (ALU), Registers and Inputs/Outputs.</a:t>
            </a:r>
          </a:p>
          <a:p>
            <a:pPr algn="just"/>
            <a:r>
              <a:rPr lang="en-US" sz="2000" b="0" i="0" dirty="0">
                <a:effectLst/>
                <a:latin typeface="Times New Roman" pitchFamily="18" charset="0"/>
                <a:cs typeface="Times New Roman" pitchFamily="18" charset="0"/>
              </a:rPr>
              <a:t>Von Neumann architecture is based on the stored-program computer concept, where instruction data and program data are stored in the same memory. This design is still used in most computers produced today.</a:t>
            </a:r>
          </a:p>
          <a:p>
            <a:pPr algn="just"/>
            <a:endParaRPr lang="en-US" sz="2000" b="0" i="0" dirty="0">
              <a:solidFill>
                <a:srgbClr val="333333"/>
              </a:solidFill>
              <a:effectLst/>
              <a:latin typeface="Times New Roman" pitchFamily="18" charset="0"/>
              <a:cs typeface="Times New Roman" pitchFamily="18" charset="0"/>
            </a:endParaRPr>
          </a:p>
          <a:p>
            <a:pPr algn="just"/>
            <a:r>
              <a:rPr lang="en-US" sz="2800" b="1" i="0" dirty="0">
                <a:effectLst/>
                <a:latin typeface="Times New Roman" pitchFamily="18" charset="0"/>
                <a:cs typeface="Times New Roman" pitchFamily="18" charset="0"/>
              </a:rPr>
              <a:t>A Von Neumann-based computer:</a:t>
            </a:r>
          </a:p>
          <a:p>
            <a:pPr algn="just">
              <a:buFont typeface="Arial" panose="020B0604020202020204" pitchFamily="34" charset="0"/>
              <a:buChar char="•"/>
            </a:pPr>
            <a:endParaRPr lang="en-US" sz="2000" b="0" i="0" dirty="0" smtClean="0">
              <a:solidFill>
                <a:srgbClr val="000000"/>
              </a:solidFill>
              <a:effectLst/>
              <a:latin typeface="Times New Roman" pitchFamily="18" charset="0"/>
              <a:cs typeface="Times New Roman" pitchFamily="18" charset="0"/>
            </a:endParaRPr>
          </a:p>
          <a:p>
            <a:pPr algn="just">
              <a:buFont typeface="Arial" panose="020B0604020202020204" pitchFamily="34" charset="0"/>
              <a:buChar char="•"/>
            </a:pPr>
            <a:r>
              <a:rPr lang="en-US" sz="2000" b="0" i="0" dirty="0" smtClean="0">
                <a:effectLst/>
                <a:latin typeface="Times New Roman" pitchFamily="18" charset="0"/>
                <a:cs typeface="Times New Roman" pitchFamily="18" charset="0"/>
              </a:rPr>
              <a:t>Uses </a:t>
            </a:r>
            <a:r>
              <a:rPr lang="en-US" sz="2000" b="0" i="0" dirty="0">
                <a:effectLst/>
                <a:latin typeface="Times New Roman" pitchFamily="18" charset="0"/>
                <a:cs typeface="Times New Roman" pitchFamily="18" charset="0"/>
              </a:rPr>
              <a:t>a single processor</a:t>
            </a:r>
          </a:p>
          <a:p>
            <a:pPr algn="just">
              <a:buFont typeface="Arial" panose="020B0604020202020204" pitchFamily="34" charset="0"/>
              <a:buChar char="•"/>
            </a:pPr>
            <a:r>
              <a:rPr lang="en-US" sz="2000" b="0" i="0" dirty="0">
                <a:effectLst/>
                <a:latin typeface="Times New Roman" pitchFamily="18" charset="0"/>
                <a:cs typeface="Times New Roman" pitchFamily="18" charset="0"/>
              </a:rPr>
              <a:t>Uses one memory for both instructions and data.</a:t>
            </a:r>
          </a:p>
          <a:p>
            <a:pPr algn="just">
              <a:buFont typeface="Arial" panose="020B0604020202020204" pitchFamily="34" charset="0"/>
              <a:buChar char="•"/>
            </a:pPr>
            <a:r>
              <a:rPr lang="en-US" sz="2000" b="0" i="0" dirty="0">
                <a:effectLst/>
                <a:latin typeface="Times New Roman" pitchFamily="18" charset="0"/>
                <a:cs typeface="Times New Roman" pitchFamily="18" charset="0"/>
              </a:rPr>
              <a:t>Executes programs following the fetch-decode-execute cycle</a:t>
            </a:r>
          </a:p>
          <a:p>
            <a:pPr algn="just"/>
            <a:r>
              <a:rPr lang="en-US" dirty="0"/>
              <a:t/>
            </a:r>
            <a:br>
              <a:rPr lang="en-US" dirty="0"/>
            </a:br>
            <a:endParaRPr lang="en-IN" dirty="0"/>
          </a:p>
        </p:txBody>
      </p:sp>
      <p:sp>
        <p:nvSpPr>
          <p:cNvPr id="7" name="TextBox 6">
            <a:extLst>
              <a:ext uri="{FF2B5EF4-FFF2-40B4-BE49-F238E27FC236}">
                <a16:creationId xmlns:a16="http://schemas.microsoft.com/office/drawing/2014/main" xmlns="" id="{CB97ED65-FFD1-1C61-3820-C0D0A1095252}"/>
              </a:ext>
            </a:extLst>
          </p:cNvPr>
          <p:cNvSpPr txBox="1"/>
          <p:nvPr/>
        </p:nvSpPr>
        <p:spPr>
          <a:xfrm>
            <a:off x="500508" y="342362"/>
            <a:ext cx="6102626" cy="523220"/>
          </a:xfrm>
          <a:prstGeom prst="rect">
            <a:avLst/>
          </a:prstGeom>
          <a:noFill/>
        </p:spPr>
        <p:txBody>
          <a:bodyPr wrap="square">
            <a:spAutoFit/>
          </a:bodyPr>
          <a:lstStyle/>
          <a:p>
            <a:pPr algn="ctr"/>
            <a:r>
              <a:rPr lang="en-US" sz="2800" b="1" dirty="0">
                <a:ln w="0"/>
                <a:latin typeface="Times New Roman" pitchFamily="18" charset="0"/>
                <a:cs typeface="Times New Roman" pitchFamily="18" charset="0"/>
              </a:rPr>
              <a:t>Von Neumann Architecture</a:t>
            </a:r>
            <a:r>
              <a:rPr lang="en-US" sz="2800" b="1" dirty="0">
                <a:ln w="0"/>
                <a:latin typeface="NexusSans"/>
              </a:rPr>
              <a:t> </a:t>
            </a:r>
            <a:endParaRPr lang="en-IN" sz="2800" b="1" dirty="0">
              <a:ln w="0"/>
            </a:endParaRPr>
          </a:p>
        </p:txBody>
      </p:sp>
    </p:spTree>
    <p:extLst>
      <p:ext uri="{BB962C8B-B14F-4D97-AF65-F5344CB8AC3E}">
        <p14:creationId xmlns:p14="http://schemas.microsoft.com/office/powerpoint/2010/main" xmlns="" val="784386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Von-Neumann Model">
            <a:extLst>
              <a:ext uri="{FF2B5EF4-FFF2-40B4-BE49-F238E27FC236}">
                <a16:creationId xmlns:a16="http://schemas.microsoft.com/office/drawing/2014/main" xmlns="" id="{325392B7-A262-6781-C738-D752B255DB5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48444" y="253220"/>
            <a:ext cx="7520306" cy="500809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xmlns="" id="{35740E3A-B972-A27C-1F12-46DEC4786F3D}"/>
              </a:ext>
            </a:extLst>
          </p:cNvPr>
          <p:cNvSpPr txBox="1"/>
          <p:nvPr/>
        </p:nvSpPr>
        <p:spPr>
          <a:xfrm>
            <a:off x="1770184" y="5402053"/>
            <a:ext cx="4587630" cy="1200329"/>
          </a:xfrm>
          <a:prstGeom prst="rect">
            <a:avLst/>
          </a:prstGeom>
          <a:noFill/>
        </p:spPr>
        <p:txBody>
          <a:bodyPr wrap="square">
            <a:spAutoFit/>
          </a:bodyPr>
          <a:lstStyle/>
          <a:p>
            <a:pPr algn="just"/>
            <a:r>
              <a:rPr lang="en-US" b="0" i="0" dirty="0">
                <a:effectLst/>
                <a:latin typeface="Times New Roman" pitchFamily="18" charset="0"/>
                <a:cs typeface="Times New Roman" pitchFamily="18" charset="0"/>
              </a:rPr>
              <a:t>Components of Von-Neumann Model:</a:t>
            </a:r>
          </a:p>
          <a:p>
            <a:pPr algn="just">
              <a:buFont typeface="Arial" panose="020B0604020202020204" pitchFamily="34" charset="0"/>
              <a:buChar char="•"/>
            </a:pPr>
            <a:r>
              <a:rPr lang="en-US" b="0" i="0" dirty="0">
                <a:solidFill>
                  <a:srgbClr val="000000"/>
                </a:solidFill>
                <a:effectLst/>
                <a:latin typeface="Times New Roman" pitchFamily="18" charset="0"/>
                <a:cs typeface="Times New Roman" pitchFamily="18" charset="0"/>
              </a:rPr>
              <a:t>Central Processing Unit</a:t>
            </a:r>
          </a:p>
          <a:p>
            <a:pPr algn="just">
              <a:buFont typeface="Arial" panose="020B0604020202020204" pitchFamily="34" charset="0"/>
              <a:buChar char="•"/>
            </a:pPr>
            <a:r>
              <a:rPr lang="en-US" b="0" i="0" dirty="0">
                <a:solidFill>
                  <a:srgbClr val="000000"/>
                </a:solidFill>
                <a:effectLst/>
                <a:latin typeface="Times New Roman" pitchFamily="18" charset="0"/>
                <a:cs typeface="Times New Roman" pitchFamily="18" charset="0"/>
              </a:rPr>
              <a:t>Buses</a:t>
            </a:r>
          </a:p>
          <a:p>
            <a:pPr algn="just">
              <a:buFont typeface="Arial" panose="020B0604020202020204" pitchFamily="34" charset="0"/>
              <a:buChar char="•"/>
            </a:pPr>
            <a:r>
              <a:rPr lang="en-US" b="0" i="0" dirty="0">
                <a:solidFill>
                  <a:srgbClr val="000000"/>
                </a:solidFill>
                <a:effectLst/>
                <a:latin typeface="Times New Roman" pitchFamily="18" charset="0"/>
                <a:cs typeface="Times New Roman" pitchFamily="18" charset="0"/>
              </a:rPr>
              <a:t>Memory Unit</a:t>
            </a:r>
          </a:p>
        </p:txBody>
      </p:sp>
    </p:spTree>
    <p:extLst>
      <p:ext uri="{BB962C8B-B14F-4D97-AF65-F5344CB8AC3E}">
        <p14:creationId xmlns:p14="http://schemas.microsoft.com/office/powerpoint/2010/main" xmlns="" val="4185945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3EB1AFF4-7719-EBD4-A139-406451B3F065}"/>
              </a:ext>
            </a:extLst>
          </p:cNvPr>
          <p:cNvSpPr txBox="1"/>
          <p:nvPr/>
        </p:nvSpPr>
        <p:spPr>
          <a:xfrm>
            <a:off x="253218" y="436098"/>
            <a:ext cx="8454684" cy="2062103"/>
          </a:xfrm>
          <a:prstGeom prst="rect">
            <a:avLst/>
          </a:prstGeom>
          <a:noFill/>
        </p:spPr>
        <p:txBody>
          <a:bodyPr wrap="square">
            <a:spAutoFit/>
          </a:bodyPr>
          <a:lstStyle/>
          <a:p>
            <a:pPr algn="just"/>
            <a:r>
              <a:rPr lang="en-US" sz="2800" b="1" i="0" dirty="0">
                <a:effectLst/>
                <a:latin typeface="Times New Roman" pitchFamily="18" charset="0"/>
                <a:cs typeface="Times New Roman" pitchFamily="18" charset="0"/>
              </a:rPr>
              <a:t>Central Processing </a:t>
            </a:r>
            <a:r>
              <a:rPr lang="en-US" sz="2800" b="1" i="0" dirty="0" smtClean="0">
                <a:effectLst/>
                <a:latin typeface="Times New Roman" pitchFamily="18" charset="0"/>
                <a:cs typeface="Times New Roman" pitchFamily="18" charset="0"/>
              </a:rPr>
              <a:t>Unit :</a:t>
            </a:r>
            <a:r>
              <a:rPr lang="en-US" sz="2000" b="0" i="0" dirty="0" smtClean="0">
                <a:effectLst/>
                <a:latin typeface="Times New Roman" pitchFamily="18" charset="0"/>
                <a:cs typeface="Times New Roman" pitchFamily="18" charset="0"/>
              </a:rPr>
              <a:t>The </a:t>
            </a:r>
            <a:r>
              <a:rPr lang="en-US" sz="2000" b="0" i="0" dirty="0">
                <a:effectLst/>
                <a:latin typeface="Times New Roman" pitchFamily="18" charset="0"/>
                <a:cs typeface="Times New Roman" pitchFamily="18" charset="0"/>
              </a:rPr>
              <a:t>part of the Computer that performs the bulk of data processing operations is called the Central Processing Unit and is referred to as the </a:t>
            </a:r>
            <a:r>
              <a:rPr lang="en-US" sz="2000" b="0" i="0" dirty="0" smtClean="0">
                <a:effectLst/>
                <a:latin typeface="Times New Roman" pitchFamily="18" charset="0"/>
                <a:cs typeface="Times New Roman" pitchFamily="18" charset="0"/>
              </a:rPr>
              <a:t>CPU. The </a:t>
            </a:r>
            <a:r>
              <a:rPr lang="en-US" sz="2000" b="0" i="0" dirty="0">
                <a:effectLst/>
                <a:latin typeface="Times New Roman" pitchFamily="18" charset="0"/>
                <a:cs typeface="Times New Roman" pitchFamily="18" charset="0"/>
              </a:rPr>
              <a:t>Central Processing Unit can also be defined as an electric circuit responsible for executing the instructions of a computer program.</a:t>
            </a:r>
          </a:p>
          <a:p>
            <a:pPr algn="just"/>
            <a:r>
              <a:rPr lang="en-US" sz="2000" b="0" i="0" dirty="0">
                <a:effectLst/>
                <a:latin typeface="Times New Roman" pitchFamily="18" charset="0"/>
                <a:cs typeface="Times New Roman" pitchFamily="18" charset="0"/>
              </a:rPr>
              <a:t>The CPU performs a variety of functions dictated by the type of instructions that are incorporated in the computer.</a:t>
            </a:r>
          </a:p>
        </p:txBody>
      </p:sp>
      <p:sp>
        <p:nvSpPr>
          <p:cNvPr id="11" name="TextBox 10">
            <a:extLst>
              <a:ext uri="{FF2B5EF4-FFF2-40B4-BE49-F238E27FC236}">
                <a16:creationId xmlns:a16="http://schemas.microsoft.com/office/drawing/2014/main" xmlns="" id="{6313AE1D-1DA0-67A0-2833-C7D1452A902B}"/>
              </a:ext>
            </a:extLst>
          </p:cNvPr>
          <p:cNvSpPr txBox="1"/>
          <p:nvPr/>
        </p:nvSpPr>
        <p:spPr>
          <a:xfrm>
            <a:off x="136769" y="2405575"/>
            <a:ext cx="8514862" cy="1754326"/>
          </a:xfrm>
          <a:prstGeom prst="rect">
            <a:avLst/>
          </a:prstGeom>
          <a:noFill/>
        </p:spPr>
        <p:txBody>
          <a:bodyPr wrap="square">
            <a:spAutoFit/>
          </a:bodyPr>
          <a:lstStyle/>
          <a:p>
            <a:pPr algn="just"/>
            <a:r>
              <a:rPr lang="en-US" sz="2800" b="1" i="0" dirty="0" smtClean="0">
                <a:solidFill>
                  <a:srgbClr val="610B4B"/>
                </a:solidFill>
                <a:effectLst/>
                <a:latin typeface="Times New Roman" pitchFamily="18" charset="0"/>
                <a:cs typeface="Times New Roman" pitchFamily="18" charset="0"/>
              </a:rPr>
              <a:t> </a:t>
            </a:r>
            <a:r>
              <a:rPr lang="en-US" sz="2800" b="1" i="0" dirty="0" smtClean="0">
                <a:effectLst/>
                <a:latin typeface="Times New Roman" pitchFamily="18" charset="0"/>
                <a:cs typeface="Times New Roman" pitchFamily="18" charset="0"/>
              </a:rPr>
              <a:t>Buses:</a:t>
            </a:r>
            <a:r>
              <a:rPr lang="en-US" sz="2800" b="1" i="0" dirty="0" smtClean="0">
                <a:solidFill>
                  <a:srgbClr val="610B4B"/>
                </a:solidFill>
                <a:effectLst/>
                <a:latin typeface="Times New Roman" pitchFamily="18" charset="0"/>
                <a:cs typeface="Times New Roman" pitchFamily="18" charset="0"/>
              </a:rPr>
              <a:t> </a:t>
            </a:r>
            <a:r>
              <a:rPr lang="en-US" sz="2000" b="0" i="0" dirty="0" smtClean="0">
                <a:effectLst/>
                <a:latin typeface="Times New Roman" pitchFamily="18" charset="0"/>
                <a:cs typeface="Times New Roman" pitchFamily="18" charset="0"/>
              </a:rPr>
              <a:t>Buses </a:t>
            </a:r>
            <a:r>
              <a:rPr lang="en-US" sz="2000" b="0" i="0" dirty="0">
                <a:effectLst/>
                <a:latin typeface="Times New Roman" pitchFamily="18" charset="0"/>
                <a:cs typeface="Times New Roman" pitchFamily="18" charset="0"/>
              </a:rPr>
              <a:t>are the means by which information is shared between the registers in a multiple-register configuration </a:t>
            </a:r>
            <a:r>
              <a:rPr lang="en-US" sz="2000" b="0" i="0" dirty="0" smtClean="0">
                <a:effectLst/>
                <a:latin typeface="Times New Roman" pitchFamily="18" charset="0"/>
                <a:cs typeface="Times New Roman" pitchFamily="18" charset="0"/>
              </a:rPr>
              <a:t>system. A </a:t>
            </a:r>
            <a:r>
              <a:rPr lang="en-US" sz="2000" b="0" i="0" dirty="0">
                <a:effectLst/>
                <a:latin typeface="Times New Roman" pitchFamily="18" charset="0"/>
                <a:cs typeface="Times New Roman" pitchFamily="18" charset="0"/>
              </a:rPr>
              <a:t>bus structure consists of a set of common lines, one for each bit of a register, through which binary information is transferred one at a time. Control signals determine which register is selected by the bus during each particular register transfer</a:t>
            </a:r>
            <a:r>
              <a:rPr lang="en-US" sz="2000" b="0" i="0" dirty="0">
                <a:solidFill>
                  <a:srgbClr val="333333"/>
                </a:solidFill>
                <a:effectLst/>
                <a:latin typeface="Times New Roman" pitchFamily="18" charset="0"/>
                <a:cs typeface="Times New Roman" pitchFamily="18" charset="0"/>
              </a:rPr>
              <a:t>.</a:t>
            </a:r>
          </a:p>
        </p:txBody>
      </p:sp>
      <p:sp>
        <p:nvSpPr>
          <p:cNvPr id="13" name="TextBox 12">
            <a:extLst>
              <a:ext uri="{FF2B5EF4-FFF2-40B4-BE49-F238E27FC236}">
                <a16:creationId xmlns:a16="http://schemas.microsoft.com/office/drawing/2014/main" xmlns="" id="{661EE1C7-F6DE-0D02-A480-EA28971A97CB}"/>
              </a:ext>
            </a:extLst>
          </p:cNvPr>
          <p:cNvSpPr txBox="1"/>
          <p:nvPr/>
        </p:nvSpPr>
        <p:spPr>
          <a:xfrm>
            <a:off x="136769" y="4135901"/>
            <a:ext cx="8472659" cy="1754326"/>
          </a:xfrm>
          <a:prstGeom prst="rect">
            <a:avLst/>
          </a:prstGeom>
          <a:noFill/>
        </p:spPr>
        <p:txBody>
          <a:bodyPr wrap="square">
            <a:spAutoFit/>
          </a:bodyPr>
          <a:lstStyle/>
          <a:p>
            <a:pPr algn="just"/>
            <a:r>
              <a:rPr lang="en-US" sz="2800" b="0" i="0" dirty="0" smtClean="0">
                <a:effectLst/>
                <a:latin typeface="Times New Roman" pitchFamily="18" charset="0"/>
                <a:cs typeface="Times New Roman" pitchFamily="18" charset="0"/>
              </a:rPr>
              <a:t> </a:t>
            </a:r>
            <a:r>
              <a:rPr lang="en-US" sz="2800" b="1" i="0" dirty="0" smtClean="0">
                <a:effectLst/>
                <a:latin typeface="Times New Roman" pitchFamily="18" charset="0"/>
                <a:cs typeface="Times New Roman" pitchFamily="18" charset="0"/>
              </a:rPr>
              <a:t>Memory Unit:</a:t>
            </a:r>
            <a:r>
              <a:rPr lang="en-US" sz="2800" b="1" i="0" dirty="0" smtClean="0">
                <a:solidFill>
                  <a:srgbClr val="610B4B"/>
                </a:solidFill>
                <a:effectLst/>
                <a:latin typeface="Times New Roman" pitchFamily="18" charset="0"/>
                <a:cs typeface="Times New Roman" pitchFamily="18" charset="0"/>
              </a:rPr>
              <a:t> </a:t>
            </a:r>
            <a:r>
              <a:rPr lang="en-US" sz="2000" b="0" i="0" dirty="0" smtClean="0">
                <a:effectLst/>
                <a:latin typeface="Times New Roman" pitchFamily="18" charset="0"/>
                <a:cs typeface="Times New Roman" pitchFamily="18" charset="0"/>
              </a:rPr>
              <a:t>A </a:t>
            </a:r>
            <a:r>
              <a:rPr lang="en-US" sz="2000" b="0" i="0" dirty="0">
                <a:effectLst/>
                <a:latin typeface="Times New Roman" pitchFamily="18" charset="0"/>
                <a:cs typeface="Times New Roman" pitchFamily="18" charset="0"/>
              </a:rPr>
              <a:t>memory unit is a collection of storage cells together with associated circuits needed to transfer information in and out of the storage. The memory stores binary information in groups of bits called words. The internal structure of a memory unit is specified by the number of words it contains and the number of bits in each word.</a:t>
            </a:r>
          </a:p>
        </p:txBody>
      </p:sp>
    </p:spTree>
    <p:extLst>
      <p:ext uri="{BB962C8B-B14F-4D97-AF65-F5344CB8AC3E}">
        <p14:creationId xmlns:p14="http://schemas.microsoft.com/office/powerpoint/2010/main" xmlns="" val="2997705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F497948F-6168-5C88-EA76-902C697D9E53}"/>
              </a:ext>
            </a:extLst>
          </p:cNvPr>
          <p:cNvSpPr>
            <a:spLocks noGrp="1"/>
          </p:cNvSpPr>
          <p:nvPr>
            <p:ph idx="1"/>
          </p:nvPr>
        </p:nvSpPr>
        <p:spPr>
          <a:xfrm>
            <a:off x="128276" y="1420836"/>
            <a:ext cx="7720051" cy="4482055"/>
          </a:xfrm>
        </p:spPr>
        <p:txBody>
          <a:bodyPr>
            <a:normAutofit/>
          </a:bodyPr>
          <a:lstStyle/>
          <a:p>
            <a:pPr>
              <a:buFont typeface="Arial" pitchFamily="34" charset="0"/>
              <a:buChar char="•"/>
            </a:pPr>
            <a:r>
              <a:rPr lang="en-US" sz="2800" b="1" dirty="0" smtClean="0">
                <a:latin typeface="Times New Roman" pitchFamily="18" charset="0"/>
                <a:cs typeface="Times New Roman" pitchFamily="18" charset="0"/>
              </a:rPr>
              <a:t>Early History</a:t>
            </a:r>
          </a:p>
          <a:p>
            <a:pPr>
              <a:buFont typeface="Arial" pitchFamily="34" charset="0"/>
              <a:buChar char="•"/>
            </a:pPr>
            <a:r>
              <a:rPr lang="en-US" dirty="0" smtClean="0"/>
              <a:t>“</a:t>
            </a:r>
            <a:r>
              <a:rPr lang="en-US" sz="2000" dirty="0">
                <a:latin typeface="Times New Roman" pitchFamily="18" charset="0"/>
                <a:cs typeface="Times New Roman" pitchFamily="18" charset="0"/>
              </a:rPr>
              <a:t>Necessity is the mother of invention”, famous saying formed the basis of modern computers</a:t>
            </a:r>
          </a:p>
          <a:p>
            <a:pPr algn="just">
              <a:buFont typeface="Arial" pitchFamily="34" charset="0"/>
              <a:buChar char="•"/>
            </a:pPr>
            <a:endParaRPr lang="en-US" b="1" u="sng" dirty="0" smtClean="0">
              <a:latin typeface="Times New Roman" pitchFamily="18" charset="0"/>
              <a:cs typeface="Times New Roman" pitchFamily="18" charset="0"/>
            </a:endParaRPr>
          </a:p>
          <a:p>
            <a:pPr algn="just">
              <a:buFont typeface="Arial" pitchFamily="34" charset="0"/>
              <a:buChar char="•"/>
            </a:pPr>
            <a:r>
              <a:rPr lang="en-US" sz="2800" b="1" dirty="0" smtClean="0">
                <a:latin typeface="Times New Roman" pitchFamily="18" charset="0"/>
                <a:cs typeface="Times New Roman" pitchFamily="18" charset="0"/>
              </a:rPr>
              <a:t>ABACUS: </a:t>
            </a:r>
            <a:r>
              <a:rPr lang="en-US" sz="2000" dirty="0" smtClean="0">
                <a:latin typeface="Times New Roman" pitchFamily="18" charset="0"/>
                <a:cs typeface="Times New Roman" pitchFamily="18" charset="0"/>
              </a:rPr>
              <a:t>Very </a:t>
            </a:r>
            <a:r>
              <a:rPr lang="en-US" sz="2000" dirty="0">
                <a:latin typeface="Times New Roman" pitchFamily="18" charset="0"/>
                <a:cs typeface="Times New Roman" pitchFamily="18" charset="0"/>
              </a:rPr>
              <a:t>first computing device </a:t>
            </a:r>
          </a:p>
          <a:p>
            <a:pPr marL="0" indent="0" algn="just">
              <a:spcBef>
                <a:spcPts val="0"/>
              </a:spcBef>
              <a:buNone/>
            </a:pPr>
            <a:r>
              <a:rPr lang="en-US" sz="2000" dirty="0" smtClean="0">
                <a:latin typeface="Times New Roman" pitchFamily="18" charset="0"/>
                <a:cs typeface="Times New Roman" pitchFamily="18" charset="0"/>
              </a:rPr>
              <a:t>      ABACUS </a:t>
            </a:r>
            <a:r>
              <a:rPr lang="en-US" sz="2000" dirty="0">
                <a:latin typeface="Times New Roman" pitchFamily="18" charset="0"/>
                <a:cs typeface="Times New Roman" pitchFamily="18" charset="0"/>
              </a:rPr>
              <a:t>” also called </a:t>
            </a:r>
            <a:r>
              <a:rPr lang="en-US" sz="2000" dirty="0" err="1">
                <a:latin typeface="Times New Roman" pitchFamily="18" charset="0"/>
                <a:cs typeface="Times New Roman" pitchFamily="18" charset="0"/>
              </a:rPr>
              <a:t>Soroban</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invented </a:t>
            </a:r>
            <a:r>
              <a:rPr lang="en-US" sz="2000" dirty="0">
                <a:latin typeface="Times New Roman" pitchFamily="18" charset="0"/>
                <a:cs typeface="Times New Roman" pitchFamily="18" charset="0"/>
              </a:rPr>
              <a:t>in </a:t>
            </a:r>
            <a:endParaRPr lang="en-US" sz="2000" dirty="0" smtClean="0">
              <a:latin typeface="Times New Roman" pitchFamily="18" charset="0"/>
              <a:cs typeface="Times New Roman" pitchFamily="18" charset="0"/>
            </a:endParaRPr>
          </a:p>
          <a:p>
            <a:pPr marL="0" indent="0" algn="just">
              <a:spcBef>
                <a:spcPts val="0"/>
              </a:spcBef>
              <a:buNone/>
            </a:pPr>
            <a:r>
              <a:rPr lang="en-US" sz="2000" dirty="0" smtClean="0">
                <a:latin typeface="Times New Roman" pitchFamily="18" charset="0"/>
                <a:cs typeface="Times New Roman" pitchFamily="18" charset="0"/>
              </a:rPr>
              <a:t>      600 </a:t>
            </a:r>
            <a:r>
              <a:rPr lang="en-US" sz="2000" dirty="0">
                <a:latin typeface="Times New Roman" pitchFamily="18" charset="0"/>
                <a:cs typeface="Times New Roman" pitchFamily="18" charset="0"/>
              </a:rPr>
              <a:t>BC was the first </a:t>
            </a:r>
            <a:r>
              <a:rPr lang="en-US" sz="2000" dirty="0" smtClean="0">
                <a:latin typeface="Times New Roman" pitchFamily="18" charset="0"/>
                <a:cs typeface="Times New Roman" pitchFamily="18" charset="0"/>
              </a:rPr>
              <a:t>computing </a:t>
            </a:r>
            <a:r>
              <a:rPr lang="en-US" sz="2000" dirty="0">
                <a:latin typeface="Times New Roman" pitchFamily="18" charset="0"/>
                <a:cs typeface="Times New Roman" pitchFamily="18" charset="0"/>
              </a:rPr>
              <a:t>device</a:t>
            </a:r>
          </a:p>
          <a:p>
            <a:pPr marL="0" indent="0">
              <a:buFont typeface="Arial" pitchFamily="34" charset="0"/>
              <a:buChar char="•"/>
            </a:pPr>
            <a:endParaRPr lang="en-US" dirty="0"/>
          </a:p>
          <a:p>
            <a:pPr>
              <a:spcBef>
                <a:spcPts val="0"/>
              </a:spcBef>
              <a:buFont typeface="Arial" pitchFamily="34" charset="0"/>
              <a:buChar char="•"/>
            </a:pPr>
            <a:r>
              <a:rPr lang="en-US" sz="2800" b="1" dirty="0">
                <a:latin typeface="Times New Roman" pitchFamily="18" charset="0"/>
                <a:cs typeface="Times New Roman" pitchFamily="18" charset="0"/>
              </a:rPr>
              <a:t>Napier </a:t>
            </a:r>
            <a:r>
              <a:rPr lang="en-US" sz="2800" b="1" dirty="0" smtClean="0">
                <a:latin typeface="Times New Roman" pitchFamily="18" charset="0"/>
                <a:cs typeface="Times New Roman" pitchFamily="18" charset="0"/>
              </a:rPr>
              <a:t>Rods: </a:t>
            </a:r>
            <a:r>
              <a:rPr lang="en-US" sz="2000" dirty="0" smtClean="0">
                <a:latin typeface="Times New Roman" pitchFamily="18" charset="0"/>
                <a:cs typeface="Times New Roman" pitchFamily="18" charset="0"/>
              </a:rPr>
              <a:t>Napier </a:t>
            </a:r>
            <a:r>
              <a:rPr lang="en-US" sz="2000" dirty="0">
                <a:latin typeface="Times New Roman" pitchFamily="18" charset="0"/>
                <a:cs typeface="Times New Roman" pitchFamily="18" charset="0"/>
              </a:rPr>
              <a:t>Rods was a card board </a:t>
            </a:r>
          </a:p>
          <a:p>
            <a:pPr marL="0" indent="0" algn="just">
              <a:spcBef>
                <a:spcPts val="0"/>
              </a:spcBef>
              <a:buNone/>
            </a:pPr>
            <a:r>
              <a:rPr lang="en-US" sz="2000" dirty="0" smtClean="0">
                <a:latin typeface="Times New Roman" pitchFamily="18" charset="0"/>
                <a:cs typeface="Times New Roman" pitchFamily="18" charset="0"/>
              </a:rPr>
              <a:t>    multiplication </a:t>
            </a:r>
            <a:r>
              <a:rPr lang="en-US" sz="2000" dirty="0">
                <a:latin typeface="Times New Roman" pitchFamily="18" charset="0"/>
                <a:cs typeface="Times New Roman" pitchFamily="18" charset="0"/>
              </a:rPr>
              <a:t>calculator. It was</a:t>
            </a:r>
          </a:p>
          <a:p>
            <a:pPr marL="0" indent="0" algn="just">
              <a:spcBef>
                <a:spcPts val="0"/>
              </a:spcBef>
              <a:buNone/>
            </a:pPr>
            <a:r>
              <a:rPr lang="en-US" sz="2000" dirty="0" smtClean="0">
                <a:latin typeface="Times New Roman" pitchFamily="18" charset="0"/>
                <a:cs typeface="Times New Roman" pitchFamily="18" charset="0"/>
              </a:rPr>
              <a:t>    designed in early 17</a:t>
            </a:r>
            <a:r>
              <a:rPr lang="en-US" sz="2000" baseline="30000" dirty="0" smtClean="0">
                <a:latin typeface="Times New Roman" pitchFamily="18" charset="0"/>
                <a:cs typeface="Times New Roman" pitchFamily="18" charset="0"/>
              </a:rPr>
              <a:t>th</a:t>
            </a:r>
            <a:r>
              <a:rPr lang="en-US" sz="2000" dirty="0" smtClean="0">
                <a:latin typeface="Times New Roman" pitchFamily="18" charset="0"/>
                <a:cs typeface="Times New Roman" pitchFamily="18" charset="0"/>
              </a:rPr>
              <a:t> century</a:t>
            </a:r>
            <a:endParaRPr lang="en-US" sz="2000" dirty="0">
              <a:latin typeface="Times New Roman" pitchFamily="18" charset="0"/>
              <a:cs typeface="Times New Roman" pitchFamily="18" charset="0"/>
            </a:endParaRPr>
          </a:p>
        </p:txBody>
      </p:sp>
      <p:sp>
        <p:nvSpPr>
          <p:cNvPr id="7" name="Title 1">
            <a:extLst>
              <a:ext uri="{FF2B5EF4-FFF2-40B4-BE49-F238E27FC236}">
                <a16:creationId xmlns:a16="http://schemas.microsoft.com/office/drawing/2014/main" xmlns="" id="{0F34F05E-5E44-289B-5431-1894F4D94774}"/>
              </a:ext>
            </a:extLst>
          </p:cNvPr>
          <p:cNvSpPr>
            <a:spLocks noGrp="1"/>
          </p:cNvSpPr>
          <p:nvPr>
            <p:ph type="title"/>
          </p:nvPr>
        </p:nvSpPr>
        <p:spPr>
          <a:xfrm>
            <a:off x="337625" y="379827"/>
            <a:ext cx="8187397" cy="787791"/>
          </a:xfrm>
        </p:spPr>
        <p:txBody>
          <a:bodyPr>
            <a:normAutofit/>
          </a:bodyPr>
          <a:lstStyle/>
          <a:p>
            <a:r>
              <a:rPr lang="en-US" sz="2800" dirty="0" smtClean="0">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Evolution And Computer Generations </a:t>
            </a:r>
            <a:endParaRPr lang="en-US" sz="2800" dirty="0">
              <a:solidFill>
                <a:schemeClr val="tx1"/>
              </a:solidFill>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40EC229C-D7AF-85FE-9159-452381AC9A3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34708" y="2537915"/>
            <a:ext cx="3657601" cy="2222696"/>
          </a:xfrm>
          <a:prstGeom prst="rect">
            <a:avLst/>
          </a:prstGeom>
        </p:spPr>
      </p:pic>
      <p:pic>
        <p:nvPicPr>
          <p:cNvPr id="6" name="Picture 5">
            <a:extLst>
              <a:ext uri="{FF2B5EF4-FFF2-40B4-BE49-F238E27FC236}">
                <a16:creationId xmlns:a16="http://schemas.microsoft.com/office/drawing/2014/main" xmlns="" id="{B2C24FCA-EBB8-DD76-0FD5-32AF415D962E}"/>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10818" y="5205045"/>
            <a:ext cx="4839288" cy="1392703"/>
          </a:xfrm>
          <a:prstGeom prst="rect">
            <a:avLst/>
          </a:prstGeom>
        </p:spPr>
      </p:pic>
    </p:spTree>
    <p:extLst>
      <p:ext uri="{BB962C8B-B14F-4D97-AF65-F5344CB8AC3E}">
        <p14:creationId xmlns:p14="http://schemas.microsoft.com/office/powerpoint/2010/main" xmlns="" val="3953436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0F7A8ADA-2926-5E25-46C8-1B09A6274C6E}"/>
              </a:ext>
            </a:extLst>
          </p:cNvPr>
          <p:cNvSpPr>
            <a:spLocks noGrp="1"/>
          </p:cNvSpPr>
          <p:nvPr>
            <p:ph idx="1"/>
          </p:nvPr>
        </p:nvSpPr>
        <p:spPr>
          <a:xfrm>
            <a:off x="446839" y="1225854"/>
            <a:ext cx="7951573" cy="2240608"/>
          </a:xfrm>
        </p:spPr>
        <p:txBody>
          <a:bodyPr>
            <a:normAutofit/>
          </a:bodyPr>
          <a:lstStyle/>
          <a:p>
            <a:pPr algn="just">
              <a:buFont typeface="Arial" pitchFamily="34" charset="0"/>
              <a:buChar char="•"/>
            </a:pPr>
            <a:r>
              <a:rPr lang="en-US" sz="2000" b="1" dirty="0">
                <a:latin typeface="Times New Roman" pitchFamily="18" charset="0"/>
                <a:cs typeface="Times New Roman" pitchFamily="18" charset="0"/>
              </a:rPr>
              <a:t>1642</a:t>
            </a:r>
            <a:r>
              <a:rPr lang="en-US" sz="2000" dirty="0">
                <a:latin typeface="Times New Roman" pitchFamily="18" charset="0"/>
                <a:cs typeface="Times New Roman" pitchFamily="18" charset="0"/>
              </a:rPr>
              <a:t>: Blaise Pascal, a French mathematician and philosopher, invented the first operating model of mechanical digital calculator using gears, called the Arithmetic Machine “PASCALINE”</a:t>
            </a:r>
          </a:p>
          <a:p>
            <a:pPr algn="just">
              <a:buFont typeface="Arial" pitchFamily="34" charset="0"/>
              <a:buChar char="•"/>
            </a:pPr>
            <a:r>
              <a:rPr lang="en-US" sz="2000" dirty="0">
                <a:latin typeface="Times New Roman" pitchFamily="18" charset="0"/>
                <a:cs typeface="Times New Roman" pitchFamily="18" charset="0"/>
              </a:rPr>
              <a:t>It was for addition, subtraction, and multiplication and division</a:t>
            </a:r>
          </a:p>
        </p:txBody>
      </p:sp>
      <p:sp>
        <p:nvSpPr>
          <p:cNvPr id="6" name="Title 1">
            <a:extLst>
              <a:ext uri="{FF2B5EF4-FFF2-40B4-BE49-F238E27FC236}">
                <a16:creationId xmlns:a16="http://schemas.microsoft.com/office/drawing/2014/main" xmlns="" id="{FA6ABC60-005B-58E6-2100-2BBDFA73441C}"/>
              </a:ext>
            </a:extLst>
          </p:cNvPr>
          <p:cNvSpPr>
            <a:spLocks noGrp="1"/>
          </p:cNvSpPr>
          <p:nvPr>
            <p:ph type="title"/>
          </p:nvPr>
        </p:nvSpPr>
        <p:spPr>
          <a:xfrm>
            <a:off x="2297423" y="393894"/>
            <a:ext cx="3611007" cy="647115"/>
          </a:xfrm>
        </p:spPr>
        <p:txBody>
          <a:bodyPr>
            <a:normAutofit/>
          </a:bodyPr>
          <a:lstStyle/>
          <a:p>
            <a:pPr algn="ctr"/>
            <a:r>
              <a:rPr lang="en-US" sz="2800" dirty="0">
                <a:solidFill>
                  <a:schemeClr val="tx1"/>
                </a:solidFill>
                <a:latin typeface="Times New Roman" pitchFamily="18" charset="0"/>
                <a:cs typeface="Times New Roman" pitchFamily="18" charset="0"/>
              </a:rPr>
              <a:t>PASCALINE</a:t>
            </a:r>
          </a:p>
        </p:txBody>
      </p:sp>
      <p:pic>
        <p:nvPicPr>
          <p:cNvPr id="5" name="Content Placeholder 4">
            <a:extLst>
              <a:ext uri="{FF2B5EF4-FFF2-40B4-BE49-F238E27FC236}">
                <a16:creationId xmlns:a16="http://schemas.microsoft.com/office/drawing/2014/main" xmlns="" id="{BDB5F2C2-1FE5-2DCF-528E-15257825659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9655" y="2926081"/>
            <a:ext cx="7596553" cy="3038621"/>
          </a:xfrm>
          <a:prstGeom prst="rect">
            <a:avLst/>
          </a:prstGeom>
        </p:spPr>
      </p:pic>
    </p:spTree>
    <p:extLst>
      <p:ext uri="{BB962C8B-B14F-4D97-AF65-F5344CB8AC3E}">
        <p14:creationId xmlns:p14="http://schemas.microsoft.com/office/powerpoint/2010/main" xmlns="" val="1599928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1ED52B94-E0EF-8858-A06D-1B398D1194FD}"/>
              </a:ext>
            </a:extLst>
          </p:cNvPr>
          <p:cNvSpPr>
            <a:spLocks noGrp="1"/>
          </p:cNvSpPr>
          <p:nvPr>
            <p:ph idx="1"/>
          </p:nvPr>
        </p:nvSpPr>
        <p:spPr>
          <a:xfrm>
            <a:off x="255970" y="1434060"/>
            <a:ext cx="3474720" cy="5120640"/>
          </a:xfrm>
        </p:spPr>
        <p:txBody>
          <a:bodyPr>
            <a:noAutofit/>
          </a:bodyPr>
          <a:lstStyle/>
          <a:p>
            <a:pPr>
              <a:buFont typeface="Arial" pitchFamily="34" charset="0"/>
              <a:buChar char="•"/>
            </a:pPr>
            <a:r>
              <a:rPr lang="en-US" sz="2000" dirty="0">
                <a:latin typeface="Times New Roman" pitchFamily="18" charset="0"/>
                <a:cs typeface="Times New Roman" pitchFamily="18" charset="0"/>
              </a:rPr>
              <a:t>Charles Babbage is “</a:t>
            </a:r>
            <a:r>
              <a:rPr lang="en-US" sz="2000" b="1" dirty="0">
                <a:latin typeface="Times New Roman" pitchFamily="18" charset="0"/>
                <a:cs typeface="Times New Roman" pitchFamily="18" charset="0"/>
              </a:rPr>
              <a:t>The Father  of Computers</a:t>
            </a:r>
            <a:r>
              <a:rPr lang="en-US" sz="2000" dirty="0">
                <a:latin typeface="Times New Roman" pitchFamily="18" charset="0"/>
                <a:cs typeface="Times New Roman" pitchFamily="18" charset="0"/>
              </a:rPr>
              <a:t>”</a:t>
            </a:r>
          </a:p>
          <a:p>
            <a:pPr>
              <a:buFont typeface="Arial" pitchFamily="34" charset="0"/>
              <a:buChar char="•"/>
            </a:pPr>
            <a:r>
              <a:rPr lang="en-US" sz="2000" b="1" dirty="0">
                <a:latin typeface="Times New Roman" pitchFamily="18" charset="0"/>
                <a:cs typeface="Times New Roman" pitchFamily="18" charset="0"/>
              </a:rPr>
              <a:t>1822: </a:t>
            </a:r>
            <a:r>
              <a:rPr lang="en-US" sz="2000" dirty="0">
                <a:latin typeface="Times New Roman" pitchFamily="18" charset="0"/>
                <a:cs typeface="Times New Roman" pitchFamily="18" charset="0"/>
              </a:rPr>
              <a:t>His great invention “Difference Engine ” was to </a:t>
            </a:r>
            <a:r>
              <a:rPr lang="en-US" sz="2000" dirty="0" smtClean="0">
                <a:latin typeface="Times New Roman" pitchFamily="18" charset="0"/>
                <a:cs typeface="Times New Roman" pitchFamily="18" charset="0"/>
              </a:rPr>
              <a:t>perform mathematical </a:t>
            </a:r>
            <a:r>
              <a:rPr lang="en-US" sz="2000" dirty="0">
                <a:latin typeface="Times New Roman" pitchFamily="18" charset="0"/>
                <a:cs typeface="Times New Roman" pitchFamily="18" charset="0"/>
              </a:rPr>
              <a:t>calculations</a:t>
            </a:r>
          </a:p>
          <a:p>
            <a:pPr>
              <a:buFont typeface="Arial" pitchFamily="34" charset="0"/>
              <a:buChar char="•"/>
            </a:pPr>
            <a:r>
              <a:rPr lang="en-US" sz="2000" dirty="0">
                <a:latin typeface="Times New Roman" pitchFamily="18" charset="0"/>
                <a:cs typeface="Times New Roman" pitchFamily="18" charset="0"/>
              </a:rPr>
              <a:t>It was fully automatic and commanded by a fixed instruction program</a:t>
            </a:r>
          </a:p>
          <a:p>
            <a:pPr>
              <a:buFont typeface="Arial" pitchFamily="34" charset="0"/>
              <a:buChar char="•"/>
            </a:pPr>
            <a:r>
              <a:rPr lang="en-US" sz="2000" b="1" dirty="0">
                <a:latin typeface="Times New Roman" pitchFamily="18" charset="0"/>
                <a:cs typeface="Times New Roman" pitchFamily="18" charset="0"/>
              </a:rPr>
              <a:t>1842</a:t>
            </a:r>
            <a:r>
              <a:rPr lang="en-US" sz="2000" dirty="0">
                <a:latin typeface="Times New Roman" pitchFamily="18" charset="0"/>
                <a:cs typeface="Times New Roman" pitchFamily="18" charset="0"/>
              </a:rPr>
              <a:t>: “The Analytical Engine” was a automatic machine. It could do 60 addition per minute </a:t>
            </a:r>
          </a:p>
          <a:p>
            <a:pPr>
              <a:buFont typeface="Arial" pitchFamily="34" charset="0"/>
              <a:buChar char="•"/>
            </a:pPr>
            <a:r>
              <a:rPr lang="en-US" sz="2000" dirty="0">
                <a:latin typeface="Times New Roman" pitchFamily="18" charset="0"/>
                <a:cs typeface="Times New Roman" pitchFamily="18" charset="0"/>
              </a:rPr>
              <a:t>The idea of analytical engine served as a base of modern digital computers</a:t>
            </a:r>
          </a:p>
        </p:txBody>
      </p:sp>
      <p:sp>
        <p:nvSpPr>
          <p:cNvPr id="7" name="Title 1">
            <a:extLst>
              <a:ext uri="{FF2B5EF4-FFF2-40B4-BE49-F238E27FC236}">
                <a16:creationId xmlns:a16="http://schemas.microsoft.com/office/drawing/2014/main" xmlns="" id="{59899855-9163-E53B-ED63-C994FF15D3F4}"/>
              </a:ext>
            </a:extLst>
          </p:cNvPr>
          <p:cNvSpPr>
            <a:spLocks noGrp="1"/>
          </p:cNvSpPr>
          <p:nvPr>
            <p:ph type="title"/>
          </p:nvPr>
        </p:nvSpPr>
        <p:spPr>
          <a:xfrm>
            <a:off x="0" y="0"/>
            <a:ext cx="9070835" cy="1314563"/>
          </a:xfrm>
        </p:spPr>
        <p:txBody>
          <a:bodyPr>
            <a:normAutofit/>
          </a:bodyPr>
          <a:lstStyle/>
          <a:p>
            <a:pPr algn="ctr"/>
            <a:r>
              <a:rPr lang="en-US" sz="2800" dirty="0">
                <a:latin typeface="Times New Roman" pitchFamily="18" charset="0"/>
                <a:cs typeface="Times New Roman" pitchFamily="18" charset="0"/>
              </a:rPr>
              <a:t>Charles Babbage’s: DIFFERENCE ENGINE &amp; ANALYTICAL ENGINE</a:t>
            </a:r>
          </a:p>
        </p:txBody>
      </p:sp>
      <p:pic>
        <p:nvPicPr>
          <p:cNvPr id="5" name="Content Placeholder 4">
            <a:extLst>
              <a:ext uri="{FF2B5EF4-FFF2-40B4-BE49-F238E27FC236}">
                <a16:creationId xmlns:a16="http://schemas.microsoft.com/office/drawing/2014/main" xmlns="" id="{632D1C92-BA0A-1BC9-0350-FB7ECB5ECBF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67891" y="1324645"/>
            <a:ext cx="4894755" cy="2344070"/>
          </a:xfrm>
          <a:prstGeom prst="rect">
            <a:avLst/>
          </a:prstGeom>
        </p:spPr>
      </p:pic>
      <p:pic>
        <p:nvPicPr>
          <p:cNvPr id="6" name="Picture 5">
            <a:extLst>
              <a:ext uri="{FF2B5EF4-FFF2-40B4-BE49-F238E27FC236}">
                <a16:creationId xmlns:a16="http://schemas.microsoft.com/office/drawing/2014/main" xmlns="" id="{62C256DF-9FCA-395B-8439-D4619A9F326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67891" y="3852900"/>
            <a:ext cx="4922891" cy="2701800"/>
          </a:xfrm>
          <a:prstGeom prst="rect">
            <a:avLst/>
          </a:prstGeom>
        </p:spPr>
      </p:pic>
    </p:spTree>
    <p:extLst>
      <p:ext uri="{BB962C8B-B14F-4D97-AF65-F5344CB8AC3E}">
        <p14:creationId xmlns:p14="http://schemas.microsoft.com/office/powerpoint/2010/main" xmlns="" val="3968875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A2031580-0D20-E132-185D-3A08E6056580}"/>
              </a:ext>
            </a:extLst>
          </p:cNvPr>
          <p:cNvSpPr>
            <a:spLocks noGrp="1"/>
          </p:cNvSpPr>
          <p:nvPr>
            <p:ph idx="1"/>
          </p:nvPr>
        </p:nvSpPr>
        <p:spPr>
          <a:xfrm>
            <a:off x="935580" y="1155098"/>
            <a:ext cx="3766246" cy="4112471"/>
          </a:xfrm>
        </p:spPr>
        <p:txBody>
          <a:bodyPr>
            <a:normAutofit/>
          </a:bodyPr>
          <a:lstStyle/>
          <a:p>
            <a:r>
              <a:rPr lang="en-US" sz="2000" b="1" dirty="0">
                <a:latin typeface="Times New Roman" pitchFamily="18" charset="0"/>
                <a:cs typeface="Times New Roman" pitchFamily="18" charset="0"/>
              </a:rPr>
              <a:t>1890: </a:t>
            </a:r>
            <a:r>
              <a:rPr lang="en-US" sz="2000" dirty="0">
                <a:latin typeface="Times New Roman" pitchFamily="18" charset="0"/>
                <a:cs typeface="Times New Roman" pitchFamily="18" charset="0"/>
              </a:rPr>
              <a:t>Dr. Herman Hollerith introduced the first electromechanical, punched-card data processing machine</a:t>
            </a:r>
          </a:p>
          <a:p>
            <a:r>
              <a:rPr lang="en-US" sz="2000" dirty="0">
                <a:latin typeface="Times New Roman" pitchFamily="18" charset="0"/>
                <a:cs typeface="Times New Roman" pitchFamily="18" charset="0"/>
              </a:rPr>
              <a:t>His company would eventually become International Business Machine </a:t>
            </a:r>
            <a:r>
              <a:rPr lang="en-US" sz="2000" b="1" dirty="0">
                <a:latin typeface="Times New Roman" pitchFamily="18" charset="0"/>
                <a:cs typeface="Times New Roman" pitchFamily="18" charset="0"/>
              </a:rPr>
              <a:t>(IBM)</a:t>
            </a:r>
          </a:p>
          <a:p>
            <a:r>
              <a:rPr lang="en-US" sz="2000" dirty="0">
                <a:latin typeface="Times New Roman" pitchFamily="18" charset="0"/>
                <a:cs typeface="Times New Roman" pitchFamily="18" charset="0"/>
              </a:rPr>
              <a:t>This paper based machine represents the origin of computer database software</a:t>
            </a:r>
          </a:p>
        </p:txBody>
      </p:sp>
      <p:sp>
        <p:nvSpPr>
          <p:cNvPr id="7" name="Title 1">
            <a:extLst>
              <a:ext uri="{FF2B5EF4-FFF2-40B4-BE49-F238E27FC236}">
                <a16:creationId xmlns:a16="http://schemas.microsoft.com/office/drawing/2014/main" xmlns="" id="{6137C897-3752-3209-145A-598F2A5E98B9}"/>
              </a:ext>
            </a:extLst>
          </p:cNvPr>
          <p:cNvSpPr>
            <a:spLocks noGrp="1"/>
          </p:cNvSpPr>
          <p:nvPr>
            <p:ph type="title"/>
          </p:nvPr>
        </p:nvSpPr>
        <p:spPr>
          <a:xfrm>
            <a:off x="1420837" y="253885"/>
            <a:ext cx="5669280" cy="587732"/>
          </a:xfrm>
        </p:spPr>
        <p:txBody>
          <a:bodyPr>
            <a:normAutofit/>
          </a:bodyPr>
          <a:lstStyle/>
          <a:p>
            <a:pPr algn="ctr"/>
            <a:r>
              <a:rPr lang="en-US" sz="2800" dirty="0">
                <a:solidFill>
                  <a:schemeClr val="tx1"/>
                </a:solidFill>
                <a:latin typeface="Times New Roman" pitchFamily="18" charset="0"/>
                <a:cs typeface="Times New Roman" pitchFamily="18" charset="0"/>
              </a:rPr>
              <a:t>Punched Cards</a:t>
            </a:r>
          </a:p>
        </p:txBody>
      </p:sp>
      <p:pic>
        <p:nvPicPr>
          <p:cNvPr id="5" name="Content Placeholder 4">
            <a:extLst>
              <a:ext uri="{FF2B5EF4-FFF2-40B4-BE49-F238E27FC236}">
                <a16:creationId xmlns:a16="http://schemas.microsoft.com/office/drawing/2014/main" xmlns="" id="{A442ABDE-0431-6007-4A9B-7A187259021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994031" y="1493426"/>
            <a:ext cx="3727938" cy="2332034"/>
          </a:xfrm>
          <a:prstGeom prst="rect">
            <a:avLst/>
          </a:prstGeom>
        </p:spPr>
      </p:pic>
      <p:pic>
        <p:nvPicPr>
          <p:cNvPr id="6" name="Picture 5">
            <a:extLst>
              <a:ext uri="{FF2B5EF4-FFF2-40B4-BE49-F238E27FC236}">
                <a16:creationId xmlns:a16="http://schemas.microsoft.com/office/drawing/2014/main" xmlns="" id="{29ACA31F-9438-6422-BD3B-77D5FC74DE6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80492" y="4572000"/>
            <a:ext cx="5795889" cy="1648664"/>
          </a:xfrm>
          <a:prstGeom prst="rect">
            <a:avLst/>
          </a:prstGeom>
        </p:spPr>
      </p:pic>
    </p:spTree>
    <p:extLst>
      <p:ext uri="{BB962C8B-B14F-4D97-AF65-F5344CB8AC3E}">
        <p14:creationId xmlns:p14="http://schemas.microsoft.com/office/powerpoint/2010/main" xmlns="" val="1476706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5385CA6F-45D6-AABE-5D23-C9F3A80C68F1}"/>
              </a:ext>
            </a:extLst>
          </p:cNvPr>
          <p:cNvSpPr>
            <a:spLocks noGrp="1"/>
          </p:cNvSpPr>
          <p:nvPr>
            <p:ph idx="1"/>
          </p:nvPr>
        </p:nvSpPr>
        <p:spPr>
          <a:xfrm>
            <a:off x="621477" y="1224136"/>
            <a:ext cx="7748800" cy="2588209"/>
          </a:xfrm>
        </p:spPr>
        <p:txBody>
          <a:bodyPr>
            <a:normAutofit/>
          </a:bodyPr>
          <a:lstStyle/>
          <a:p>
            <a:pPr algn="just"/>
            <a:r>
              <a:rPr lang="en-US" sz="2000" b="1" dirty="0">
                <a:latin typeface="Times New Roman" pitchFamily="18" charset="0"/>
                <a:cs typeface="Times New Roman" pitchFamily="18" charset="0"/>
              </a:rPr>
              <a:t>1941: </a:t>
            </a:r>
            <a:r>
              <a:rPr lang="en-US" sz="2000" dirty="0">
                <a:latin typeface="Times New Roman" pitchFamily="18" charset="0"/>
                <a:cs typeface="Times New Roman" pitchFamily="18" charset="0"/>
              </a:rPr>
              <a:t>Conrad Zeus dorm Germany, introduced the first programmable computer</a:t>
            </a:r>
          </a:p>
          <a:p>
            <a:pPr algn="just"/>
            <a:r>
              <a:rPr lang="en-US" sz="2000" dirty="0">
                <a:latin typeface="Times New Roman" pitchFamily="18" charset="0"/>
                <a:cs typeface="Times New Roman" pitchFamily="18" charset="0"/>
              </a:rPr>
              <a:t>It solved complex engineering equations</a:t>
            </a:r>
          </a:p>
          <a:p>
            <a:pPr algn="just"/>
            <a:r>
              <a:rPr lang="en-US" sz="2000" dirty="0">
                <a:latin typeface="Times New Roman" pitchFamily="18" charset="0"/>
                <a:cs typeface="Times New Roman" pitchFamily="18" charset="0"/>
              </a:rPr>
              <a:t>It was also first to work on the binary system instead of decimal system</a:t>
            </a:r>
          </a:p>
        </p:txBody>
      </p:sp>
      <p:sp>
        <p:nvSpPr>
          <p:cNvPr id="4" name="Title 1">
            <a:extLst>
              <a:ext uri="{FF2B5EF4-FFF2-40B4-BE49-F238E27FC236}">
                <a16:creationId xmlns:a16="http://schemas.microsoft.com/office/drawing/2014/main" xmlns="" id="{F98637B2-D82D-F00D-DDEF-A1ED62CAE5AB}"/>
              </a:ext>
            </a:extLst>
          </p:cNvPr>
          <p:cNvSpPr>
            <a:spLocks noGrp="1"/>
          </p:cNvSpPr>
          <p:nvPr>
            <p:ph type="title"/>
          </p:nvPr>
        </p:nvSpPr>
        <p:spPr>
          <a:xfrm>
            <a:off x="3188214" y="450166"/>
            <a:ext cx="2904496" cy="534572"/>
          </a:xfrm>
        </p:spPr>
        <p:txBody>
          <a:bodyPr>
            <a:noAutofit/>
          </a:bodyPr>
          <a:lstStyle/>
          <a:p>
            <a:pPr algn="ctr"/>
            <a:r>
              <a:rPr lang="en-US" sz="2800" dirty="0">
                <a:solidFill>
                  <a:schemeClr val="tx1"/>
                </a:solidFill>
                <a:latin typeface="Times New Roman" pitchFamily="18" charset="0"/>
                <a:cs typeface="Times New Roman" pitchFamily="18" charset="0"/>
              </a:rPr>
              <a:t>Z3</a:t>
            </a:r>
          </a:p>
        </p:txBody>
      </p:sp>
      <p:pic>
        <p:nvPicPr>
          <p:cNvPr id="6" name="Content Placeholder 4">
            <a:extLst>
              <a:ext uri="{FF2B5EF4-FFF2-40B4-BE49-F238E27FC236}">
                <a16:creationId xmlns:a16="http://schemas.microsoft.com/office/drawing/2014/main" xmlns="" id="{831FE656-B08B-1228-D357-43081CCA3D4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37957" y="3221502"/>
            <a:ext cx="6921305" cy="2602523"/>
          </a:xfrm>
          <a:prstGeom prst="rect">
            <a:avLst/>
          </a:prstGeom>
        </p:spPr>
      </p:pic>
    </p:spTree>
    <p:extLst>
      <p:ext uri="{BB962C8B-B14F-4D97-AF65-F5344CB8AC3E}">
        <p14:creationId xmlns:p14="http://schemas.microsoft.com/office/powerpoint/2010/main" xmlns="" val="3964310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a:extLst>
              <a:ext uri="{FF2B5EF4-FFF2-40B4-BE49-F238E27FC236}">
                <a16:creationId xmlns:a16="http://schemas.microsoft.com/office/drawing/2014/main" xmlns="" id="{992FD531-DF5C-B936-CE53-8B16F28966A8}"/>
              </a:ext>
            </a:extLst>
          </p:cNvPr>
          <p:cNvSpPr>
            <a:spLocks noGrp="1"/>
          </p:cNvSpPr>
          <p:nvPr>
            <p:ph idx="1"/>
          </p:nvPr>
        </p:nvSpPr>
        <p:spPr>
          <a:xfrm>
            <a:off x="327635" y="1505243"/>
            <a:ext cx="8309927" cy="4483736"/>
          </a:xfrm>
        </p:spPr>
        <p:txBody>
          <a:bodyPr>
            <a:normAutofit/>
          </a:bodyPr>
          <a:lstStyle/>
          <a:p>
            <a:pPr algn="just" eaLnBrk="1" hangingPunct="1">
              <a:buFont typeface="Arial" pitchFamily="34" charset="0"/>
              <a:buChar char="•"/>
              <a:defRPr/>
            </a:pPr>
            <a:r>
              <a:rPr lang="en-IN" sz="2000" dirty="0" smtClean="0">
                <a:latin typeface="Times New Roman" pitchFamily="18" charset="0"/>
                <a:cs typeface="Times New Roman" pitchFamily="18" charset="0"/>
              </a:rPr>
              <a:t>The </a:t>
            </a:r>
            <a:r>
              <a:rPr lang="en-IN" sz="2000" dirty="0">
                <a:latin typeface="Times New Roman" pitchFamily="18" charset="0"/>
                <a:cs typeface="Times New Roman" pitchFamily="18" charset="0"/>
              </a:rPr>
              <a:t>computer has evolved from a large-sized simple calculating machine to </a:t>
            </a:r>
            <a:r>
              <a:rPr lang="en-IN" sz="2000" dirty="0" smtClean="0">
                <a:latin typeface="Times New Roman" pitchFamily="18" charset="0"/>
                <a:cs typeface="Times New Roman" pitchFamily="18" charset="0"/>
              </a:rPr>
              <a:t>a smaller </a:t>
            </a:r>
            <a:r>
              <a:rPr lang="en-IN" sz="2000" dirty="0">
                <a:latin typeface="Times New Roman" pitchFamily="18" charset="0"/>
                <a:cs typeface="Times New Roman" pitchFamily="18" charset="0"/>
              </a:rPr>
              <a:t>but much more powerful machine. </a:t>
            </a:r>
          </a:p>
          <a:p>
            <a:pPr marL="0" indent="0" algn="just">
              <a:buFont typeface="Arial" pitchFamily="34" charset="0"/>
              <a:buChar char="•"/>
              <a:defRPr/>
            </a:pPr>
            <a:endParaRPr lang="en-IN" sz="2000" dirty="0">
              <a:latin typeface="Times New Roman" pitchFamily="18" charset="0"/>
              <a:cs typeface="Times New Roman" pitchFamily="18" charset="0"/>
            </a:endParaRPr>
          </a:p>
          <a:p>
            <a:pPr algn="just" eaLnBrk="1" hangingPunct="1">
              <a:buFont typeface="Arial" pitchFamily="34" charset="0"/>
              <a:buChar char="•"/>
              <a:defRPr/>
            </a:pPr>
            <a:r>
              <a:rPr lang="en-IN" sz="2000" dirty="0">
                <a:latin typeface="Times New Roman" pitchFamily="18" charset="0"/>
                <a:cs typeface="Times New Roman" pitchFamily="18" charset="0"/>
              </a:rPr>
              <a:t>The evolution of computer to the current state is defined in terms of the generations of computer. </a:t>
            </a:r>
          </a:p>
          <a:p>
            <a:pPr marL="0" indent="0" algn="just">
              <a:buFont typeface="Arial" pitchFamily="34" charset="0"/>
              <a:buChar char="•"/>
              <a:defRPr/>
            </a:pPr>
            <a:endParaRPr lang="en-IN" sz="2000" dirty="0">
              <a:latin typeface="Times New Roman" pitchFamily="18" charset="0"/>
              <a:cs typeface="Times New Roman" pitchFamily="18" charset="0"/>
            </a:endParaRPr>
          </a:p>
          <a:p>
            <a:pPr algn="just" eaLnBrk="1" hangingPunct="1">
              <a:buFont typeface="Arial" pitchFamily="34" charset="0"/>
              <a:buChar char="•"/>
              <a:defRPr/>
            </a:pPr>
            <a:r>
              <a:rPr lang="en-IN" sz="2000" dirty="0">
                <a:latin typeface="Times New Roman" pitchFamily="18" charset="0"/>
                <a:cs typeface="Times New Roman" pitchFamily="18" charset="0"/>
              </a:rPr>
              <a:t>Each generation of computer is designed based on a new </a:t>
            </a:r>
            <a:r>
              <a:rPr lang="en-IN" sz="2000" dirty="0" smtClean="0">
                <a:latin typeface="Times New Roman" pitchFamily="18" charset="0"/>
                <a:cs typeface="Times New Roman" pitchFamily="18" charset="0"/>
              </a:rPr>
              <a:t>technological </a:t>
            </a:r>
          </a:p>
          <a:p>
            <a:pPr algn="just" eaLnBrk="1" hangingPunct="1">
              <a:buNone/>
              <a:defRPr/>
            </a:pPr>
            <a:r>
              <a:rPr lang="en-IN" sz="2000" dirty="0" smtClean="0">
                <a:latin typeface="Times New Roman" pitchFamily="18" charset="0"/>
                <a:cs typeface="Times New Roman" pitchFamily="18" charset="0"/>
              </a:rPr>
              <a:t>    development</a:t>
            </a:r>
            <a:r>
              <a:rPr lang="en-IN" sz="2000" dirty="0">
                <a:latin typeface="Times New Roman" pitchFamily="18" charset="0"/>
                <a:cs typeface="Times New Roman" pitchFamily="18" charset="0"/>
              </a:rPr>
              <a:t>, resulting in better, cheaper and smaller computers that are </a:t>
            </a:r>
            <a:r>
              <a:rPr lang="en-IN" sz="2000" dirty="0" smtClean="0">
                <a:latin typeface="Times New Roman" pitchFamily="18" charset="0"/>
                <a:cs typeface="Times New Roman" pitchFamily="18" charset="0"/>
              </a:rPr>
              <a:t>more powerful</a:t>
            </a:r>
            <a:r>
              <a:rPr lang="en-IN" sz="2000" dirty="0">
                <a:latin typeface="Times New Roman" pitchFamily="18" charset="0"/>
                <a:cs typeface="Times New Roman" pitchFamily="18" charset="0"/>
              </a:rPr>
              <a:t>, faster and  efficient than their predecessors. </a:t>
            </a:r>
          </a:p>
          <a:p>
            <a:pPr algn="just" eaLnBrk="1" hangingPunct="1">
              <a:buFont typeface="Arial" pitchFamily="34" charset="0"/>
              <a:buChar char="•"/>
              <a:defRPr/>
            </a:pPr>
            <a:endParaRPr lang="en-IN" sz="2000" dirty="0">
              <a:latin typeface="Times New Roman" pitchFamily="18" charset="0"/>
              <a:cs typeface="Times New Roman" pitchFamily="18" charset="0"/>
            </a:endParaRPr>
          </a:p>
          <a:p>
            <a:pPr marL="0" indent="0" algn="just">
              <a:buNone/>
              <a:defRPr/>
            </a:pPr>
            <a:endParaRPr lang="en-IN" sz="2200" dirty="0" smtClean="0">
              <a:latin typeface="Times New Roman" pitchFamily="18" charset="0"/>
              <a:cs typeface="Times New Roman" pitchFamily="18" charset="0"/>
            </a:endParaRPr>
          </a:p>
          <a:p>
            <a:pPr marL="0" indent="0">
              <a:buFont typeface="Arial" pitchFamily="34" charset="0"/>
              <a:buChar char="•"/>
              <a:defRPr/>
            </a:pPr>
            <a:endParaRPr lang="en-IN" altLang="en-US" sz="2000" dirty="0">
              <a:latin typeface="Times New Roman" pitchFamily="18" charset="0"/>
              <a:cs typeface="Times New Roman" pitchFamily="18" charset="0"/>
            </a:endParaRPr>
          </a:p>
        </p:txBody>
      </p:sp>
      <p:sp>
        <p:nvSpPr>
          <p:cNvPr id="4" name="Slide Number Placeholder 3">
            <a:extLst>
              <a:ext uri="{FF2B5EF4-FFF2-40B4-BE49-F238E27FC236}">
                <a16:creationId xmlns:a16="http://schemas.microsoft.com/office/drawing/2014/main" xmlns="" id="{B2345172-F76D-3EAD-EE13-813D0EF1E68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1FAF42-9438-4E82-8827-03D70BED2697}" type="slidenum">
              <a:rPr lang="en-IN" altLang="en-US">
                <a:solidFill>
                  <a:srgbClr val="045C75"/>
                </a:solidFill>
                <a:latin typeface="Constantia" panose="02030602050306030303" pitchFamily="18" charset="0"/>
              </a:rPr>
              <a:pPr eaLnBrk="1" hangingPunct="1"/>
              <a:t>18</a:t>
            </a:fld>
            <a:endParaRPr lang="en-IN" altLang="en-US">
              <a:solidFill>
                <a:srgbClr val="045C75"/>
              </a:solidFill>
              <a:latin typeface="Constantia" panose="02030602050306030303" pitchFamily="18" charset="0"/>
            </a:endParaRPr>
          </a:p>
        </p:txBody>
      </p:sp>
      <p:sp>
        <p:nvSpPr>
          <p:cNvPr id="2" name="Title 1">
            <a:extLst>
              <a:ext uri="{FF2B5EF4-FFF2-40B4-BE49-F238E27FC236}">
                <a16:creationId xmlns:a16="http://schemas.microsoft.com/office/drawing/2014/main" xmlns="" id="{FC5246C0-105D-D713-B190-D8DD50BA763C}"/>
              </a:ext>
            </a:extLst>
          </p:cNvPr>
          <p:cNvSpPr>
            <a:spLocks noGrp="1"/>
          </p:cNvSpPr>
          <p:nvPr>
            <p:ph type="title"/>
          </p:nvPr>
        </p:nvSpPr>
        <p:spPr>
          <a:xfrm>
            <a:off x="485335" y="649978"/>
            <a:ext cx="8229600" cy="576777"/>
          </a:xfrm>
        </p:spPr>
        <p:txBody>
          <a:bodyPr>
            <a:noAutofit/>
          </a:bodyPr>
          <a:lstStyle/>
          <a:p>
            <a:pPr algn="ctr" eaLnBrk="1" fontAlgn="auto" hangingPunct="1">
              <a:spcAft>
                <a:spcPts val="0"/>
              </a:spcAft>
              <a:defRPr/>
            </a:pPr>
            <a:r>
              <a:rPr lang="en-US" sz="2800" dirty="0">
                <a:solidFill>
                  <a:schemeClr val="tx1"/>
                </a:solidFill>
                <a:latin typeface="Times New Roman" pitchFamily="18" charset="0"/>
                <a:cs typeface="Times New Roman" pitchFamily="18" charset="0"/>
              </a:rPr>
              <a:t>Generations of Computer           </a:t>
            </a:r>
            <a:r>
              <a:rPr lang="en-US" sz="2800" dirty="0">
                <a:latin typeface="Baskerville Old Face" pitchFamily="18" charset="0"/>
              </a:rPr>
              <a:t/>
            </a:r>
            <a:br>
              <a:rPr lang="en-US" sz="2800" dirty="0">
                <a:latin typeface="Baskerville Old Face" pitchFamily="18" charset="0"/>
              </a:rPr>
            </a:br>
            <a:endParaRPr lang="en-IN" sz="2800" dirty="0">
              <a:latin typeface="Baskerville Old Face" pitchFamily="18" charset="0"/>
            </a:endParaRPr>
          </a:p>
        </p:txBody>
      </p:sp>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a:extLst>
              <a:ext uri="{FF2B5EF4-FFF2-40B4-BE49-F238E27FC236}">
                <a16:creationId xmlns:a16="http://schemas.microsoft.com/office/drawing/2014/main" xmlns="" id="{42517EFC-E1E7-E154-BD14-DD07E0F64B19}"/>
              </a:ext>
            </a:extLst>
          </p:cNvPr>
          <p:cNvSpPr>
            <a:spLocks noGrp="1"/>
          </p:cNvSpPr>
          <p:nvPr>
            <p:ph idx="1"/>
          </p:nvPr>
        </p:nvSpPr>
        <p:spPr>
          <a:xfrm>
            <a:off x="211015" y="1557338"/>
            <a:ext cx="8486898" cy="4389437"/>
          </a:xfrm>
        </p:spPr>
        <p:txBody>
          <a:bodyPr/>
          <a:lstStyle/>
          <a:p>
            <a:pPr algn="just" eaLnBrk="1" hangingPunct="1">
              <a:defRPr/>
            </a:pPr>
            <a:endParaRPr lang="en-IN" dirty="0"/>
          </a:p>
          <a:p>
            <a:pPr marL="0" indent="0" eaLnBrk="1" hangingPunct="1">
              <a:buFont typeface="Wingdings 2" panose="05020102010507070707" pitchFamily="18" charset="2"/>
              <a:buNone/>
              <a:defRPr/>
            </a:pPr>
            <a:r>
              <a:rPr lang="en-IN" altLang="en-US" dirty="0" smtClean="0"/>
              <a:t>    </a:t>
            </a:r>
            <a:endParaRPr lang="en-IN" altLang="en-US" dirty="0"/>
          </a:p>
        </p:txBody>
      </p:sp>
      <p:sp>
        <p:nvSpPr>
          <p:cNvPr id="4" name="Slide Number Placeholder 3">
            <a:extLst>
              <a:ext uri="{FF2B5EF4-FFF2-40B4-BE49-F238E27FC236}">
                <a16:creationId xmlns:a16="http://schemas.microsoft.com/office/drawing/2014/main" xmlns="" id="{B50908B6-ED6F-1C8A-AF40-206C4E9AD21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52A75C-851A-4EFF-BF70-2FDF76CC39AA}" type="slidenum">
              <a:rPr lang="en-IN" altLang="en-US">
                <a:solidFill>
                  <a:srgbClr val="045C75"/>
                </a:solidFill>
                <a:latin typeface="Constantia" panose="02030602050306030303" pitchFamily="18" charset="0"/>
              </a:rPr>
              <a:pPr eaLnBrk="1" hangingPunct="1"/>
              <a:t>19</a:t>
            </a:fld>
            <a:endParaRPr lang="en-IN" altLang="en-US">
              <a:solidFill>
                <a:srgbClr val="045C75"/>
              </a:solidFill>
              <a:latin typeface="Constantia" panose="02030602050306030303" pitchFamily="18" charset="0"/>
            </a:endParaRPr>
          </a:p>
        </p:txBody>
      </p:sp>
      <p:sp>
        <p:nvSpPr>
          <p:cNvPr id="5" name="Rectangle 4"/>
          <p:cNvSpPr/>
          <p:nvPr/>
        </p:nvSpPr>
        <p:spPr>
          <a:xfrm>
            <a:off x="562707" y="1069144"/>
            <a:ext cx="7821635" cy="1631216"/>
          </a:xfrm>
          <a:prstGeom prst="rect">
            <a:avLst/>
          </a:prstGeom>
        </p:spPr>
        <p:txBody>
          <a:bodyPr wrap="square">
            <a:spAutoFit/>
          </a:bodyPr>
          <a:lstStyle/>
          <a:p>
            <a:pPr algn="just">
              <a:buFont typeface="Arial" pitchFamily="34" charset="0"/>
              <a:buChar char="•"/>
            </a:pPr>
            <a:r>
              <a:rPr lang="en-IN" sz="2000" dirty="0" smtClean="0">
                <a:latin typeface="Times New Roman" pitchFamily="18" charset="0"/>
                <a:cs typeface="Times New Roman" pitchFamily="18" charset="0"/>
              </a:rPr>
              <a:t> Currently, there are five generations of computer. In the following                                    subsections, we will discuss the generations of computer in terms of the technology used by them (hardware and software), computing characteristics (speed, i.e., number of instructions executed per second), physical appearance, and their applications</a:t>
            </a:r>
            <a:endParaRPr lang="en-US" sz="2000" dirty="0">
              <a:latin typeface="Times New Roman" pitchFamily="18" charset="0"/>
              <a:cs typeface="Times New Roman" pitchFamily="18" charset="0"/>
            </a:endParaRPr>
          </a:p>
        </p:txBody>
      </p:sp>
      <p:sp>
        <p:nvSpPr>
          <p:cNvPr id="7" name="Rectangle 6"/>
          <p:cNvSpPr/>
          <p:nvPr/>
        </p:nvSpPr>
        <p:spPr>
          <a:xfrm>
            <a:off x="759654" y="2784604"/>
            <a:ext cx="7118253" cy="523220"/>
          </a:xfrm>
          <a:prstGeom prst="rect">
            <a:avLst/>
          </a:prstGeom>
        </p:spPr>
        <p:txBody>
          <a:bodyPr wrap="square">
            <a:spAutoFit/>
          </a:bodyPr>
          <a:lstStyle/>
          <a:p>
            <a:r>
              <a:rPr lang="en-US" sz="2800" dirty="0" smtClean="0">
                <a:latin typeface="Times New Roman" pitchFamily="18" charset="0"/>
                <a:cs typeface="Times New Roman" pitchFamily="18" charset="0"/>
              </a:rPr>
              <a:t>First Generation Computers (1940-1956)</a:t>
            </a:r>
            <a:endParaRPr lang="en-US" sz="2800" dirty="0">
              <a:latin typeface="Times New Roman" pitchFamily="18" charset="0"/>
              <a:cs typeface="Times New Roman" pitchFamily="18" charset="0"/>
            </a:endParaRPr>
          </a:p>
        </p:txBody>
      </p:sp>
      <p:sp>
        <p:nvSpPr>
          <p:cNvPr id="8" name="Rectangle 7"/>
          <p:cNvSpPr/>
          <p:nvPr/>
        </p:nvSpPr>
        <p:spPr>
          <a:xfrm>
            <a:off x="717452" y="3319975"/>
            <a:ext cx="7990449" cy="1631216"/>
          </a:xfrm>
          <a:prstGeom prst="rect">
            <a:avLst/>
          </a:prstGeom>
        </p:spPr>
        <p:txBody>
          <a:bodyPr wrap="square">
            <a:spAutoFit/>
          </a:bodyPr>
          <a:lstStyle/>
          <a:p>
            <a:pPr algn="just">
              <a:buFont typeface="Arial" pitchFamily="34" charset="0"/>
              <a:buChar char="•"/>
              <a:defRPr/>
            </a:pPr>
            <a:r>
              <a:rPr lang="en-IN" altLang="en-US" sz="2000" dirty="0" smtClean="0">
                <a:latin typeface="Times New Roman" pitchFamily="18" charset="0"/>
                <a:cs typeface="Times New Roman" pitchFamily="18" charset="0"/>
              </a:rPr>
              <a:t> The first computers used vacuum tubes(</a:t>
            </a:r>
            <a:r>
              <a:rPr lang="en-US" sz="2000" dirty="0" smtClean="0">
                <a:latin typeface="Times New Roman" pitchFamily="18" charset="0"/>
                <a:cs typeface="Times New Roman" pitchFamily="18" charset="0"/>
              </a:rPr>
              <a:t>a sealed glass tube containing a          near-vacuum which allows the free passage of electric current.)</a:t>
            </a:r>
            <a:r>
              <a:rPr lang="en-IN" altLang="en-US" sz="2000" dirty="0" smtClean="0">
                <a:latin typeface="Times New Roman" pitchFamily="18" charset="0"/>
                <a:cs typeface="Times New Roman" pitchFamily="18" charset="0"/>
              </a:rPr>
              <a:t> for circuitry and magnetic drums for memory.</a:t>
            </a:r>
          </a:p>
          <a:p>
            <a:pPr algn="just">
              <a:buFont typeface="Arial" pitchFamily="34" charset="0"/>
              <a:buChar char="•"/>
              <a:defRPr/>
            </a:pPr>
            <a:endParaRPr lang="en-IN" altLang="en-US" sz="2000" dirty="0" smtClean="0">
              <a:latin typeface="Times New Roman" pitchFamily="18" charset="0"/>
              <a:cs typeface="Times New Roman" pitchFamily="18" charset="0"/>
            </a:endParaRPr>
          </a:p>
          <a:p>
            <a:pPr algn="just">
              <a:defRPr/>
            </a:pPr>
            <a:endParaRPr lang="en-IN" altLang="en-US" sz="2000" dirty="0">
              <a:latin typeface="Times New Roman" pitchFamily="18" charset="0"/>
              <a:cs typeface="Times New Roman" pitchFamily="18" charset="0"/>
            </a:endParaRPr>
          </a:p>
        </p:txBody>
      </p:sp>
      <p:sp>
        <p:nvSpPr>
          <p:cNvPr id="9" name="Rectangle 8"/>
          <p:cNvSpPr/>
          <p:nvPr/>
        </p:nvSpPr>
        <p:spPr>
          <a:xfrm>
            <a:off x="731520" y="4248442"/>
            <a:ext cx="8215532" cy="707886"/>
          </a:xfrm>
          <a:prstGeom prst="rect">
            <a:avLst/>
          </a:prstGeom>
        </p:spPr>
        <p:txBody>
          <a:bodyPr wrap="square">
            <a:spAutoFit/>
          </a:bodyPr>
          <a:lstStyle/>
          <a:p>
            <a:pPr algn="just">
              <a:buFont typeface="Arial" pitchFamily="34" charset="0"/>
              <a:buChar char="•"/>
              <a:defRPr/>
            </a:pPr>
            <a:r>
              <a:rPr lang="en-IN" altLang="en-US" sz="2000" dirty="0" smtClean="0">
                <a:latin typeface="Times New Roman" pitchFamily="18" charset="0"/>
                <a:cs typeface="Times New Roman" pitchFamily="18" charset="0"/>
              </a:rPr>
              <a:t> They were often enormous and taking up entire room.</a:t>
            </a:r>
          </a:p>
          <a:p>
            <a:pPr algn="just">
              <a:buFont typeface="Arial" pitchFamily="34" charset="0"/>
              <a:buChar char="•"/>
              <a:defRPr/>
            </a:pPr>
            <a:r>
              <a:rPr lang="en-IN" altLang="en-US" sz="2000" dirty="0" smtClean="0">
                <a:latin typeface="Times New Roman" pitchFamily="18" charset="0"/>
                <a:cs typeface="Times New Roman" pitchFamily="18" charset="0"/>
              </a:rPr>
              <a:t> First generation computers relied on machine language.</a:t>
            </a:r>
            <a:endParaRPr lang="en-IN" altLang="en-US" sz="2000" dirty="0">
              <a:latin typeface="Times New Roman" pitchFamily="18" charset="0"/>
              <a:cs typeface="Times New Roman" pitchFamily="18" charset="0"/>
            </a:endParaRPr>
          </a:p>
        </p:txBody>
      </p:sp>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0800" y="541867"/>
            <a:ext cx="6502400" cy="954107"/>
          </a:xfrm>
          <a:prstGeom prst="rect">
            <a:avLst/>
          </a:prstGeom>
        </p:spPr>
        <p:txBody>
          <a:bodyPr wrap="square">
            <a:spAutoFit/>
          </a:bodyPr>
          <a:lstStyle/>
          <a:p>
            <a:pPr algn="ctr"/>
            <a:r>
              <a:rPr lang="en-US" sz="2800" b="1" dirty="0" smtClean="0">
                <a:latin typeface="Times New Roman" panose="02020603050405020304" pitchFamily="18" charset="0"/>
                <a:cs typeface="Times New Roman" panose="02020603050405020304" pitchFamily="18" charset="0"/>
              </a:rPr>
              <a:t>INTRODUCTION TO COMPUTER  SYSYTEM</a:t>
            </a:r>
            <a:endParaRPr lang="en-IN"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575733" y="1828799"/>
            <a:ext cx="7975600" cy="2862322"/>
          </a:xfrm>
          <a:prstGeom prst="rect">
            <a:avLst/>
          </a:prstGeom>
        </p:spPr>
        <p:txBody>
          <a:bodyPr wrap="square">
            <a:spAutoFit/>
          </a:bodyPr>
          <a:lstStyle/>
          <a:p>
            <a:pPr algn="just"/>
            <a:r>
              <a:rPr lang="en-US" sz="2000" dirty="0" smtClean="0">
                <a:latin typeface="Times New Roman" panose="02020603050405020304" pitchFamily="18" charset="0"/>
                <a:cs typeface="Times New Roman" panose="02020603050405020304" pitchFamily="18" charset="0"/>
              </a:rPr>
              <a:t>A computer system is defined as a digital electronics device that can be programmed to accept some inputs in terms of data, then process this data as per the program instructions and provide the output in the desired format that can be used for some meaningful work. The computer system is programmable. That means, the computer will perform the task only as per the program instructions.</a:t>
            </a:r>
          </a:p>
          <a:p>
            <a:pPr algn="just"/>
            <a:r>
              <a:rPr lang="en-US" sz="2000" dirty="0" smtClean="0">
                <a:latin typeface="Times New Roman" panose="02020603050405020304" pitchFamily="18" charset="0"/>
                <a:cs typeface="Times New Roman" panose="02020603050405020304" pitchFamily="18" charset="0"/>
              </a:rPr>
              <a:t>The computer system consist of both software components and hardware components. The hardware components are physical parts that we can touch and interact. Whereas, the software is essential to drive the hardware.</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xmlns="" id="{78C2BF23-CA8A-D3D0-C32E-66A42B2ED0E8}"/>
              </a:ext>
            </a:extLst>
          </p:cNvPr>
          <p:cNvSpPr>
            <a:spLocks noGrp="1"/>
          </p:cNvSpPr>
          <p:nvPr>
            <p:ph idx="1"/>
          </p:nvPr>
        </p:nvSpPr>
        <p:spPr>
          <a:xfrm>
            <a:off x="267286" y="745588"/>
            <a:ext cx="7990449" cy="5261703"/>
          </a:xfrm>
        </p:spPr>
        <p:txBody>
          <a:bodyPr>
            <a:normAutofit/>
          </a:bodyPr>
          <a:lstStyle/>
          <a:p>
            <a:pPr algn="just" eaLnBrk="1" hangingPunct="1">
              <a:buFont typeface="Arial" pitchFamily="34" charset="0"/>
              <a:buChar char="•"/>
              <a:defRPr/>
            </a:pPr>
            <a:r>
              <a:rPr lang="en-IN" altLang="en-US" sz="2000" dirty="0" smtClean="0">
                <a:latin typeface="Times New Roman" pitchFamily="18" charset="0"/>
                <a:cs typeface="Times New Roman" pitchFamily="18" charset="0"/>
              </a:rPr>
              <a:t>They </a:t>
            </a:r>
            <a:r>
              <a:rPr lang="en-IN" altLang="en-US" sz="2000" dirty="0">
                <a:latin typeface="Times New Roman" pitchFamily="18" charset="0"/>
                <a:cs typeface="Times New Roman" pitchFamily="18" charset="0"/>
              </a:rPr>
              <a:t>were very expensive to operate and in addition to using a great deal of electricity, generated a lot of heat, which was often the cause of malfunctions(defect or breakdown).</a:t>
            </a:r>
          </a:p>
          <a:p>
            <a:pPr algn="just" eaLnBrk="1" hangingPunct="1">
              <a:buFont typeface="Arial" pitchFamily="34" charset="0"/>
              <a:buChar char="•"/>
              <a:defRPr/>
            </a:pPr>
            <a:r>
              <a:rPr lang="en-IN" altLang="en-US" sz="2000" dirty="0">
                <a:latin typeface="Times New Roman" pitchFamily="18" charset="0"/>
                <a:cs typeface="Times New Roman" pitchFamily="18" charset="0"/>
              </a:rPr>
              <a:t>The UNIVAC and ENIAC computers are examples of first-generation computing devices.</a:t>
            </a:r>
          </a:p>
          <a:p>
            <a:pPr eaLnBrk="1" hangingPunct="1">
              <a:defRPr/>
            </a:pPr>
            <a:endParaRPr lang="en-IN" altLang="en-US" sz="2000" dirty="0"/>
          </a:p>
        </p:txBody>
      </p:sp>
      <p:sp>
        <p:nvSpPr>
          <p:cNvPr id="4" name="Slide Number Placeholder 3">
            <a:extLst>
              <a:ext uri="{FF2B5EF4-FFF2-40B4-BE49-F238E27FC236}">
                <a16:creationId xmlns:a16="http://schemas.microsoft.com/office/drawing/2014/main" xmlns="" id="{B84DD77D-9203-27B5-F07D-2576297AEEE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8676CD-49AD-49B8-921B-1AF58F93FC04}" type="slidenum">
              <a:rPr lang="en-IN" altLang="en-US">
                <a:solidFill>
                  <a:srgbClr val="045C75"/>
                </a:solidFill>
                <a:latin typeface="Constantia" panose="02030602050306030303" pitchFamily="18" charset="0"/>
              </a:rPr>
              <a:pPr eaLnBrk="1" hangingPunct="1"/>
              <a:t>20</a:t>
            </a:fld>
            <a:endParaRPr lang="en-IN" altLang="en-US">
              <a:solidFill>
                <a:srgbClr val="045C75"/>
              </a:solidFill>
              <a:latin typeface="Constantia" panose="02030602050306030303" pitchFamily="18" charset="0"/>
            </a:endParaRPr>
          </a:p>
        </p:txBody>
      </p:sp>
      <p:pic>
        <p:nvPicPr>
          <p:cNvPr id="8196" name="Picture 3" descr="180px-NEC_vacuum_tube">
            <a:extLst>
              <a:ext uri="{FF2B5EF4-FFF2-40B4-BE49-F238E27FC236}">
                <a16:creationId xmlns:a16="http://schemas.microsoft.com/office/drawing/2014/main" xmlns="" id="{86D865CD-B1BF-6CA5-783D-138BB31CE3F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86266" y="2855741"/>
            <a:ext cx="6935372" cy="3137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a:extLst>
              <a:ext uri="{FF2B5EF4-FFF2-40B4-BE49-F238E27FC236}">
                <a16:creationId xmlns:a16="http://schemas.microsoft.com/office/drawing/2014/main" xmlns="" id="{469C6520-C292-9BC6-7E95-60ED8A0F09F6}"/>
              </a:ext>
            </a:extLst>
          </p:cNvPr>
          <p:cNvSpPr>
            <a:spLocks noGrp="1"/>
          </p:cNvSpPr>
          <p:nvPr>
            <p:ph idx="1"/>
          </p:nvPr>
        </p:nvSpPr>
        <p:spPr>
          <a:xfrm>
            <a:off x="457200" y="759655"/>
            <a:ext cx="8229600" cy="5114095"/>
          </a:xfrm>
        </p:spPr>
        <p:txBody>
          <a:bodyPr>
            <a:normAutofit/>
          </a:bodyPr>
          <a:lstStyle/>
          <a:p>
            <a:pPr marL="0" indent="0" eaLnBrk="1" hangingPunct="1">
              <a:spcBef>
                <a:spcPct val="50000"/>
              </a:spcBef>
              <a:buFont typeface="Wingdings 2" panose="05020102010507070707" pitchFamily="18" charset="2"/>
              <a:buNone/>
              <a:defRPr/>
            </a:pPr>
            <a:r>
              <a:rPr lang="en-US" altLang="en-US" sz="2800" b="1" dirty="0" smtClean="0">
                <a:latin typeface="Times New Roman" pitchFamily="18" charset="0"/>
                <a:cs typeface="Times New Roman" pitchFamily="18" charset="0"/>
              </a:rPr>
              <a:t>  Advantages </a:t>
            </a:r>
            <a:r>
              <a:rPr lang="en-US" altLang="en-US" sz="2800" b="1" dirty="0">
                <a:latin typeface="Times New Roman" pitchFamily="18" charset="0"/>
                <a:cs typeface="Times New Roman" pitchFamily="18" charset="0"/>
              </a:rPr>
              <a:t>: </a:t>
            </a:r>
          </a:p>
          <a:p>
            <a:pPr marL="566928" indent="-457200" algn="just">
              <a:spcBef>
                <a:spcPct val="50000"/>
              </a:spcBef>
              <a:buNone/>
              <a:defRPr/>
            </a:pPr>
            <a:r>
              <a:rPr lang="en-US" altLang="en-US" sz="2000" dirty="0" smtClean="0">
                <a:latin typeface="Times New Roman" pitchFamily="18" charset="0"/>
                <a:cs typeface="Times New Roman" pitchFamily="18" charset="0"/>
              </a:rPr>
              <a:t>  It </a:t>
            </a:r>
            <a:r>
              <a:rPr lang="en-US" altLang="en-US" sz="2000" dirty="0">
                <a:latin typeface="Times New Roman" pitchFamily="18" charset="0"/>
                <a:cs typeface="Times New Roman" pitchFamily="18" charset="0"/>
              </a:rPr>
              <a:t>was only electronic </a:t>
            </a:r>
            <a:r>
              <a:rPr lang="en-US" altLang="en-US" sz="2000" dirty="0" smtClean="0">
                <a:latin typeface="Times New Roman" pitchFamily="18" charset="0"/>
                <a:cs typeface="Times New Roman" pitchFamily="18" charset="0"/>
              </a:rPr>
              <a:t>device</a:t>
            </a:r>
          </a:p>
          <a:p>
            <a:pPr marL="566928" indent="-457200" algn="just">
              <a:spcBef>
                <a:spcPct val="50000"/>
              </a:spcBef>
              <a:buNone/>
              <a:defRPr/>
            </a:pPr>
            <a:r>
              <a:rPr lang="en-US" altLang="en-US" sz="2000" dirty="0" smtClean="0">
                <a:latin typeface="Times New Roman" pitchFamily="18" charset="0"/>
                <a:cs typeface="Times New Roman" pitchFamily="18" charset="0"/>
              </a:rPr>
              <a:t>  First </a:t>
            </a:r>
            <a:r>
              <a:rPr lang="en-US" altLang="en-US" sz="2000" dirty="0">
                <a:latin typeface="Times New Roman" pitchFamily="18" charset="0"/>
                <a:cs typeface="Times New Roman" pitchFamily="18" charset="0"/>
              </a:rPr>
              <a:t>device to hold memory</a:t>
            </a:r>
          </a:p>
          <a:p>
            <a:pPr marL="0" indent="0" eaLnBrk="1" hangingPunct="1">
              <a:spcBef>
                <a:spcPct val="50000"/>
              </a:spcBef>
              <a:buFont typeface="Wingdings 2" panose="05020102010507070707" pitchFamily="18" charset="2"/>
              <a:buNone/>
              <a:defRPr/>
            </a:pPr>
            <a:r>
              <a:rPr lang="en-US" altLang="en-US" b="1" dirty="0">
                <a:solidFill>
                  <a:srgbClr val="FFA74F"/>
                </a:solidFill>
                <a:latin typeface="Times New Roman" pitchFamily="18" charset="0"/>
                <a:cs typeface="Times New Roman" pitchFamily="18" charset="0"/>
              </a:rPr>
              <a:t> </a:t>
            </a:r>
            <a:r>
              <a:rPr lang="en-US" altLang="en-US" b="1" dirty="0" smtClean="0">
                <a:solidFill>
                  <a:srgbClr val="FFA74F"/>
                </a:solidFill>
                <a:latin typeface="Times New Roman" pitchFamily="18" charset="0"/>
                <a:cs typeface="Times New Roman" pitchFamily="18" charset="0"/>
              </a:rPr>
              <a:t> </a:t>
            </a:r>
            <a:r>
              <a:rPr lang="en-US" altLang="en-US" b="1" dirty="0" smtClean="0">
                <a:latin typeface="Times New Roman" pitchFamily="18" charset="0"/>
                <a:cs typeface="Times New Roman" pitchFamily="18" charset="0"/>
              </a:rPr>
              <a:t>Disadvantages </a:t>
            </a:r>
            <a:r>
              <a:rPr lang="en-US" altLang="en-US" b="1" dirty="0">
                <a:latin typeface="Times New Roman" pitchFamily="18" charset="0"/>
                <a:cs typeface="Times New Roman" pitchFamily="18" charset="0"/>
              </a:rPr>
              <a:t>:</a:t>
            </a:r>
            <a:r>
              <a:rPr lang="en-US" altLang="en-US" dirty="0">
                <a:latin typeface="Times New Roman" pitchFamily="18" charset="0"/>
                <a:cs typeface="Times New Roman" pitchFamily="18" charset="0"/>
              </a:rPr>
              <a:t> </a:t>
            </a:r>
          </a:p>
          <a:p>
            <a:pPr algn="just" eaLnBrk="1" hangingPunct="1">
              <a:spcBef>
                <a:spcPct val="50000"/>
              </a:spcBef>
              <a:buNone/>
              <a:defRPr/>
            </a:pPr>
            <a:r>
              <a:rPr lang="en-US" altLang="en-US" sz="2000" dirty="0" smtClean="0">
                <a:latin typeface="Times New Roman" pitchFamily="18" charset="0"/>
                <a:cs typeface="Times New Roman" pitchFamily="18" charset="0"/>
              </a:rPr>
              <a:t>   Too </a:t>
            </a:r>
            <a:r>
              <a:rPr lang="en-US" altLang="en-US" sz="2000" dirty="0">
                <a:latin typeface="Times New Roman" pitchFamily="18" charset="0"/>
                <a:cs typeface="Times New Roman" pitchFamily="18" charset="0"/>
              </a:rPr>
              <a:t>bulky </a:t>
            </a:r>
            <a:r>
              <a:rPr lang="en-US" altLang="en-US" sz="2000" dirty="0" err="1">
                <a:latin typeface="Times New Roman" pitchFamily="18" charset="0"/>
                <a:cs typeface="Times New Roman" pitchFamily="18" charset="0"/>
              </a:rPr>
              <a:t>i.e</a:t>
            </a:r>
            <a:r>
              <a:rPr lang="en-US" altLang="en-US" sz="2000" dirty="0">
                <a:latin typeface="Times New Roman" pitchFamily="18" charset="0"/>
                <a:cs typeface="Times New Roman" pitchFamily="18" charset="0"/>
              </a:rPr>
              <a:t> large in size</a:t>
            </a:r>
          </a:p>
          <a:p>
            <a:pPr algn="just" eaLnBrk="1" hangingPunct="1">
              <a:spcBef>
                <a:spcPct val="50000"/>
              </a:spcBef>
              <a:buNone/>
              <a:defRPr/>
            </a:pPr>
            <a:r>
              <a:rPr lang="en-US" altLang="en-US" sz="2000" dirty="0" smtClean="0">
                <a:latin typeface="Times New Roman" pitchFamily="18" charset="0"/>
                <a:cs typeface="Times New Roman" pitchFamily="18" charset="0"/>
              </a:rPr>
              <a:t>  Vacuum </a:t>
            </a:r>
            <a:r>
              <a:rPr lang="en-US" altLang="en-US" sz="2000" dirty="0">
                <a:latin typeface="Times New Roman" pitchFamily="18" charset="0"/>
                <a:cs typeface="Times New Roman" pitchFamily="18" charset="0"/>
              </a:rPr>
              <a:t>tubes burn frequently</a:t>
            </a:r>
          </a:p>
          <a:p>
            <a:pPr algn="just" eaLnBrk="1" hangingPunct="1">
              <a:spcBef>
                <a:spcPct val="50000"/>
              </a:spcBef>
              <a:buNone/>
              <a:defRPr/>
            </a:pPr>
            <a:r>
              <a:rPr lang="en-US" altLang="en-US" sz="2000" dirty="0" smtClean="0">
                <a:latin typeface="Times New Roman" pitchFamily="18" charset="0"/>
                <a:cs typeface="Times New Roman" pitchFamily="18" charset="0"/>
              </a:rPr>
              <a:t>  They </a:t>
            </a:r>
            <a:r>
              <a:rPr lang="en-US" altLang="en-US" sz="2000" dirty="0">
                <a:latin typeface="Times New Roman" pitchFamily="18" charset="0"/>
                <a:cs typeface="Times New Roman" pitchFamily="18" charset="0"/>
              </a:rPr>
              <a:t>were producing heat</a:t>
            </a:r>
          </a:p>
          <a:p>
            <a:pPr algn="just" eaLnBrk="1" hangingPunct="1">
              <a:spcBef>
                <a:spcPct val="50000"/>
              </a:spcBef>
              <a:buNone/>
              <a:defRPr/>
            </a:pPr>
            <a:r>
              <a:rPr lang="en-US" altLang="en-US" sz="2000" dirty="0" smtClean="0">
                <a:latin typeface="Times New Roman" pitchFamily="18" charset="0"/>
                <a:cs typeface="Times New Roman" pitchFamily="18" charset="0"/>
              </a:rPr>
              <a:t>  Maintenance </a:t>
            </a:r>
            <a:r>
              <a:rPr lang="en-US" altLang="en-US" sz="2000" dirty="0">
                <a:latin typeface="Times New Roman" pitchFamily="18" charset="0"/>
                <a:cs typeface="Times New Roman" pitchFamily="18" charset="0"/>
              </a:rPr>
              <a:t>problems   </a:t>
            </a:r>
          </a:p>
          <a:p>
            <a:pPr eaLnBrk="1" hangingPunct="1">
              <a:buNone/>
              <a:defRPr/>
            </a:pPr>
            <a:endParaRPr lang="en-IN" altLang="en-US" dirty="0"/>
          </a:p>
        </p:txBody>
      </p:sp>
      <p:sp>
        <p:nvSpPr>
          <p:cNvPr id="3" name="Slide Number Placeholder 2">
            <a:extLst>
              <a:ext uri="{FF2B5EF4-FFF2-40B4-BE49-F238E27FC236}">
                <a16:creationId xmlns:a16="http://schemas.microsoft.com/office/drawing/2014/main" xmlns="" id="{37C9ADD4-E3FA-115B-81C0-974A264F1AE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5B578D-68F3-43A4-8A9B-9873DDAFAC8B}" type="slidenum">
              <a:rPr lang="en-IN" altLang="en-US">
                <a:solidFill>
                  <a:srgbClr val="045C75"/>
                </a:solidFill>
                <a:latin typeface="Constantia" panose="02030602050306030303" pitchFamily="18" charset="0"/>
              </a:rPr>
              <a:pPr eaLnBrk="1" hangingPunct="1"/>
              <a:t>21</a:t>
            </a:fld>
            <a:endParaRPr lang="en-IN" altLang="en-US">
              <a:solidFill>
                <a:srgbClr val="045C75"/>
              </a:solidFill>
              <a:latin typeface="Constantia" panose="02030602050306030303" pitchFamily="18" charset="0"/>
            </a:endParaRPr>
          </a:p>
        </p:txBody>
      </p:sp>
      <p:pic>
        <p:nvPicPr>
          <p:cNvPr id="9220" name="Picture 2" descr="C:\Users\arun\Desktop\200px-Classic_shot_of_the_ENIAC.jpg">
            <a:extLst>
              <a:ext uri="{FF2B5EF4-FFF2-40B4-BE49-F238E27FC236}">
                <a16:creationId xmlns:a16="http://schemas.microsoft.com/office/drawing/2014/main" xmlns="" id="{76062A3A-9948-7C1A-3014-80B41B0DA19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26413" y="3933825"/>
            <a:ext cx="5014376"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Picture 3" descr="C:\Users\arun\Desktop\images.jpg">
            <a:extLst>
              <a:ext uri="{FF2B5EF4-FFF2-40B4-BE49-F238E27FC236}">
                <a16:creationId xmlns:a16="http://schemas.microsoft.com/office/drawing/2014/main" xmlns="" id="{40FB645D-C8B1-E5D7-8A90-0CAED1BB614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83016" y="844063"/>
            <a:ext cx="3305908" cy="2419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wheel spokes="8"/>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a:extLst>
              <a:ext uri="{FF2B5EF4-FFF2-40B4-BE49-F238E27FC236}">
                <a16:creationId xmlns:a16="http://schemas.microsoft.com/office/drawing/2014/main" xmlns="" id="{EA201E13-DD8D-6403-6872-B4807841FFF7}"/>
              </a:ext>
            </a:extLst>
          </p:cNvPr>
          <p:cNvSpPr>
            <a:spLocks noGrp="1"/>
          </p:cNvSpPr>
          <p:nvPr>
            <p:ph idx="1"/>
          </p:nvPr>
        </p:nvSpPr>
        <p:spPr>
          <a:xfrm>
            <a:off x="457200" y="2110154"/>
            <a:ext cx="8229600" cy="3897137"/>
          </a:xfrm>
        </p:spPr>
        <p:txBody>
          <a:bodyPr/>
          <a:lstStyle/>
          <a:p>
            <a:pPr algn="just" eaLnBrk="1" hangingPunct="1">
              <a:buFont typeface="Arial" panose="020B0604020202020204" pitchFamily="34" charset="0"/>
              <a:buChar char="•"/>
            </a:pPr>
            <a:r>
              <a:rPr lang="en-IN" altLang="en-US" sz="2000" dirty="0" smtClean="0">
                <a:latin typeface="Times New Roman" pitchFamily="18" charset="0"/>
                <a:cs typeface="Times New Roman" pitchFamily="18" charset="0"/>
              </a:rPr>
              <a:t>Transistors </a:t>
            </a:r>
            <a:r>
              <a:rPr lang="en-IN" altLang="en-US" sz="2000" dirty="0">
                <a:latin typeface="Times New Roman" pitchFamily="18" charset="0"/>
                <a:cs typeface="Times New Roman" pitchFamily="18" charset="0"/>
              </a:rPr>
              <a:t>replaced vacuum tubes and ushered in the second generation of computers.</a:t>
            </a:r>
          </a:p>
          <a:p>
            <a:pPr algn="just" eaLnBrk="1" hangingPunct="1">
              <a:buFont typeface="Arial" panose="020B0604020202020204" pitchFamily="34" charset="0"/>
              <a:buChar char="•"/>
            </a:pPr>
            <a:r>
              <a:rPr lang="en-IN" altLang="en-US" sz="2000" dirty="0">
                <a:latin typeface="Times New Roman" pitchFamily="18" charset="0"/>
                <a:cs typeface="Times New Roman" pitchFamily="18" charset="0"/>
              </a:rPr>
              <a:t>Second-generation computers moved from cryptic binary machine language to symbolic.</a:t>
            </a:r>
          </a:p>
          <a:p>
            <a:pPr algn="just" eaLnBrk="1" hangingPunct="1">
              <a:buFont typeface="Arial" panose="020B0604020202020204" pitchFamily="34" charset="0"/>
              <a:buChar char="•"/>
            </a:pPr>
            <a:r>
              <a:rPr lang="en-IN" altLang="en-US" sz="2000" dirty="0">
                <a:latin typeface="Times New Roman" pitchFamily="18" charset="0"/>
                <a:cs typeface="Times New Roman" pitchFamily="18" charset="0"/>
              </a:rPr>
              <a:t> High-level programming languages were also being developed at this time, such as early versions of COBOL and FORTRAN.</a:t>
            </a:r>
          </a:p>
          <a:p>
            <a:pPr algn="just" eaLnBrk="1" hangingPunct="1">
              <a:buFont typeface="Arial" panose="020B0604020202020204" pitchFamily="34" charset="0"/>
              <a:buChar char="•"/>
            </a:pPr>
            <a:r>
              <a:rPr lang="en-IN" altLang="en-US" sz="2000" dirty="0">
                <a:latin typeface="Times New Roman" pitchFamily="18" charset="0"/>
                <a:cs typeface="Times New Roman" pitchFamily="18" charset="0"/>
              </a:rPr>
              <a:t>These were also the first computers that stored their instructions in their memory.</a:t>
            </a:r>
          </a:p>
        </p:txBody>
      </p:sp>
      <p:sp>
        <p:nvSpPr>
          <p:cNvPr id="4" name="Slide Number Placeholder 3">
            <a:extLst>
              <a:ext uri="{FF2B5EF4-FFF2-40B4-BE49-F238E27FC236}">
                <a16:creationId xmlns:a16="http://schemas.microsoft.com/office/drawing/2014/main" xmlns="" id="{8D792915-1114-D2EF-72FA-9F001985626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943A96-B42E-41F5-BC46-FF265B6856F5}" type="slidenum">
              <a:rPr lang="en-IN" altLang="en-US">
                <a:solidFill>
                  <a:srgbClr val="045C75"/>
                </a:solidFill>
                <a:latin typeface="Constantia" panose="02030602050306030303" pitchFamily="18" charset="0"/>
              </a:rPr>
              <a:pPr eaLnBrk="1" hangingPunct="1"/>
              <a:t>22</a:t>
            </a:fld>
            <a:endParaRPr lang="en-IN" altLang="en-US">
              <a:solidFill>
                <a:srgbClr val="045C75"/>
              </a:solidFill>
              <a:latin typeface="Constantia" panose="02030602050306030303" pitchFamily="18" charset="0"/>
            </a:endParaRPr>
          </a:p>
        </p:txBody>
      </p:sp>
      <p:sp>
        <p:nvSpPr>
          <p:cNvPr id="2" name="Title 1">
            <a:extLst>
              <a:ext uri="{FF2B5EF4-FFF2-40B4-BE49-F238E27FC236}">
                <a16:creationId xmlns:a16="http://schemas.microsoft.com/office/drawing/2014/main" xmlns="" id="{48FED9D0-2EF9-B99A-BBD8-C15B944AAE4A}"/>
              </a:ext>
            </a:extLst>
          </p:cNvPr>
          <p:cNvSpPr>
            <a:spLocks noGrp="1"/>
          </p:cNvSpPr>
          <p:nvPr>
            <p:ph type="title"/>
          </p:nvPr>
        </p:nvSpPr>
        <p:spPr>
          <a:xfrm>
            <a:off x="844062" y="829994"/>
            <a:ext cx="7842738" cy="970670"/>
          </a:xfrm>
        </p:spPr>
        <p:txBody>
          <a:bodyPr>
            <a:normAutofit/>
          </a:bodyPr>
          <a:lstStyle/>
          <a:p>
            <a:pPr eaLnBrk="1" fontAlgn="auto" hangingPunct="1">
              <a:spcAft>
                <a:spcPts val="0"/>
              </a:spcAft>
              <a:defRPr/>
            </a:pPr>
            <a:r>
              <a:rPr lang="en-US" sz="2800" dirty="0">
                <a:solidFill>
                  <a:schemeClr val="tx1"/>
                </a:solidFill>
                <a:latin typeface="Times New Roman" pitchFamily="18" charset="0"/>
                <a:cs typeface="Times New Roman" pitchFamily="18" charset="0"/>
              </a:rPr>
              <a:t>Second Generation Computers </a:t>
            </a:r>
            <a:r>
              <a:rPr lang="en-US" sz="2800" dirty="0" smtClean="0">
                <a:solidFill>
                  <a:schemeClr val="tx1"/>
                </a:solidFill>
                <a:latin typeface="Times New Roman" pitchFamily="18" charset="0"/>
                <a:cs typeface="Times New Roman" pitchFamily="18" charset="0"/>
              </a:rPr>
              <a:t>(</a:t>
            </a:r>
            <a:r>
              <a:rPr lang="en-US" sz="2800" dirty="0">
                <a:solidFill>
                  <a:schemeClr val="tx1"/>
                </a:solidFill>
                <a:latin typeface="Times New Roman" pitchFamily="18" charset="0"/>
                <a:cs typeface="Times New Roman" pitchFamily="18" charset="0"/>
              </a:rPr>
              <a:t>1956-1963)</a:t>
            </a:r>
            <a:endParaRPr lang="en-IN" sz="2800" dirty="0">
              <a:solidFill>
                <a:schemeClr val="tx1"/>
              </a:solidFill>
              <a:latin typeface="Times New Roman" pitchFamily="18" charset="0"/>
              <a:cs typeface="Times New Roman" pitchFamily="18" charset="0"/>
            </a:endParaRPr>
          </a:p>
        </p:txBody>
      </p:sp>
    </p:spTree>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a:extLst>
              <a:ext uri="{FF2B5EF4-FFF2-40B4-BE49-F238E27FC236}">
                <a16:creationId xmlns:a16="http://schemas.microsoft.com/office/drawing/2014/main" xmlns="" id="{C03BD747-C8EE-6E9F-222D-50DAEBB91512}"/>
              </a:ext>
            </a:extLst>
          </p:cNvPr>
          <p:cNvSpPr>
            <a:spLocks noGrp="1"/>
          </p:cNvSpPr>
          <p:nvPr>
            <p:ph idx="1"/>
          </p:nvPr>
        </p:nvSpPr>
        <p:spPr>
          <a:xfrm>
            <a:off x="463550" y="815926"/>
            <a:ext cx="8229600" cy="5130849"/>
          </a:xfrm>
        </p:spPr>
        <p:txBody>
          <a:bodyPr>
            <a:normAutofit/>
          </a:bodyPr>
          <a:lstStyle/>
          <a:p>
            <a:pPr marL="0" indent="0" eaLnBrk="1" hangingPunct="1">
              <a:spcBef>
                <a:spcPct val="50000"/>
              </a:spcBef>
              <a:buNone/>
              <a:defRPr/>
            </a:pPr>
            <a:r>
              <a:rPr lang="en-US" altLang="en-US" sz="2800" b="1" dirty="0">
                <a:latin typeface="Times New Roman" pitchFamily="18" charset="0"/>
                <a:cs typeface="Times New Roman" pitchFamily="18" charset="0"/>
              </a:rPr>
              <a:t>Advantages : </a:t>
            </a:r>
          </a:p>
          <a:p>
            <a:pPr algn="just" eaLnBrk="1" hangingPunct="1">
              <a:spcBef>
                <a:spcPct val="50000"/>
              </a:spcBef>
              <a:buNone/>
              <a:defRPr/>
            </a:pPr>
            <a:r>
              <a:rPr lang="en-US" altLang="en-US" sz="2000" dirty="0">
                <a:latin typeface="Times New Roman" pitchFamily="18" charset="0"/>
                <a:cs typeface="Times New Roman" pitchFamily="18" charset="0"/>
              </a:rPr>
              <a:t>Size reduced considerably </a:t>
            </a:r>
          </a:p>
          <a:p>
            <a:pPr algn="just" eaLnBrk="1" hangingPunct="1">
              <a:spcBef>
                <a:spcPct val="50000"/>
              </a:spcBef>
              <a:buNone/>
              <a:defRPr/>
            </a:pPr>
            <a:r>
              <a:rPr lang="en-US" altLang="en-US" sz="2000" dirty="0">
                <a:latin typeface="Times New Roman" pitchFamily="18" charset="0"/>
                <a:cs typeface="Times New Roman" pitchFamily="18" charset="0"/>
              </a:rPr>
              <a:t>The very fast</a:t>
            </a:r>
          </a:p>
          <a:p>
            <a:pPr algn="just" eaLnBrk="1" hangingPunct="1">
              <a:spcBef>
                <a:spcPct val="50000"/>
              </a:spcBef>
              <a:buNone/>
              <a:defRPr/>
            </a:pPr>
            <a:r>
              <a:rPr lang="en-US" altLang="en-US" sz="2000" dirty="0">
                <a:latin typeface="Times New Roman" pitchFamily="18" charset="0"/>
                <a:cs typeface="Times New Roman" pitchFamily="18" charset="0"/>
              </a:rPr>
              <a:t>Very much reliable</a:t>
            </a:r>
            <a:r>
              <a:rPr lang="en-US" altLang="en-US" sz="2000" b="1" dirty="0">
                <a:latin typeface="Times New Roman" pitchFamily="18" charset="0"/>
                <a:cs typeface="Times New Roman" pitchFamily="18" charset="0"/>
              </a:rPr>
              <a:t> </a:t>
            </a:r>
          </a:p>
          <a:p>
            <a:pPr marL="0" indent="0" eaLnBrk="1" hangingPunct="1">
              <a:spcBef>
                <a:spcPct val="50000"/>
              </a:spcBef>
              <a:buNone/>
              <a:defRPr/>
            </a:pPr>
            <a:r>
              <a:rPr lang="en-US" altLang="en-US" sz="2800" b="1" dirty="0" smtClean="0">
                <a:latin typeface="Times New Roman" pitchFamily="18" charset="0"/>
                <a:cs typeface="Times New Roman" pitchFamily="18" charset="0"/>
              </a:rPr>
              <a:t>Disadvantages </a:t>
            </a:r>
            <a:r>
              <a:rPr lang="en-US" altLang="en-US" sz="2800" b="1" dirty="0">
                <a:latin typeface="Times New Roman" pitchFamily="18" charset="0"/>
                <a:cs typeface="Times New Roman" pitchFamily="18" charset="0"/>
              </a:rPr>
              <a:t>:</a:t>
            </a:r>
            <a:r>
              <a:rPr lang="en-US" altLang="en-US" sz="2800" dirty="0">
                <a:latin typeface="Times New Roman" pitchFamily="18" charset="0"/>
                <a:cs typeface="Times New Roman" pitchFamily="18" charset="0"/>
              </a:rPr>
              <a:t> </a:t>
            </a:r>
          </a:p>
          <a:p>
            <a:pPr algn="just" eaLnBrk="1" hangingPunct="1">
              <a:spcBef>
                <a:spcPct val="50000"/>
              </a:spcBef>
              <a:buNone/>
              <a:defRPr/>
            </a:pPr>
            <a:r>
              <a:rPr lang="en-US" altLang="en-US" sz="2000" dirty="0">
                <a:latin typeface="Times New Roman" pitchFamily="18" charset="0"/>
                <a:cs typeface="Times New Roman" pitchFamily="18" charset="0"/>
              </a:rPr>
              <a:t>They over heated  quickly </a:t>
            </a:r>
          </a:p>
          <a:p>
            <a:pPr algn="just" eaLnBrk="1" hangingPunct="1">
              <a:spcBef>
                <a:spcPct val="50000"/>
              </a:spcBef>
              <a:buNone/>
              <a:defRPr/>
            </a:pPr>
            <a:r>
              <a:rPr lang="en-US" altLang="en-US" sz="2000" dirty="0">
                <a:latin typeface="Times New Roman" pitchFamily="18" charset="0"/>
                <a:cs typeface="Times New Roman" pitchFamily="18" charset="0"/>
              </a:rPr>
              <a:t>Maintenance problems     </a:t>
            </a:r>
          </a:p>
          <a:p>
            <a:pPr eaLnBrk="1" hangingPunct="1">
              <a:defRPr/>
            </a:pPr>
            <a:endParaRPr lang="en-IN" altLang="en-US" dirty="0"/>
          </a:p>
        </p:txBody>
      </p:sp>
      <p:sp>
        <p:nvSpPr>
          <p:cNvPr id="3" name="Slide Number Placeholder 2">
            <a:extLst>
              <a:ext uri="{FF2B5EF4-FFF2-40B4-BE49-F238E27FC236}">
                <a16:creationId xmlns:a16="http://schemas.microsoft.com/office/drawing/2014/main" xmlns="" id="{CAD52F63-F5F2-6210-CD2D-36F898D5FE6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DDA2175-E9EA-4B4C-ADB5-6594C95DC189}" type="slidenum">
              <a:rPr lang="en-IN" altLang="en-US">
                <a:solidFill>
                  <a:srgbClr val="045C75"/>
                </a:solidFill>
                <a:latin typeface="Constantia" panose="02030602050306030303" pitchFamily="18" charset="0"/>
              </a:rPr>
              <a:pPr eaLnBrk="1" hangingPunct="1"/>
              <a:t>23</a:t>
            </a:fld>
            <a:endParaRPr lang="en-IN" altLang="en-US">
              <a:solidFill>
                <a:srgbClr val="045C75"/>
              </a:solidFill>
              <a:latin typeface="Constantia" panose="02030602050306030303" pitchFamily="18" charset="0"/>
            </a:endParaRPr>
          </a:p>
        </p:txBody>
      </p:sp>
      <p:pic>
        <p:nvPicPr>
          <p:cNvPr id="11268" name="Picture 2" descr="C:\Users\arun\Desktop\images (5).jpg">
            <a:extLst>
              <a:ext uri="{FF2B5EF4-FFF2-40B4-BE49-F238E27FC236}">
                <a16:creationId xmlns:a16="http://schemas.microsoft.com/office/drawing/2014/main" xmlns="" id="{4717211A-3460-4787-DAD4-86CB5D23FFA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7600" y="4028000"/>
            <a:ext cx="4121834" cy="198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Picture 3" descr="C:\Users\arun\Desktop\images (2).jpg">
            <a:extLst>
              <a:ext uri="{FF2B5EF4-FFF2-40B4-BE49-F238E27FC236}">
                <a16:creationId xmlns:a16="http://schemas.microsoft.com/office/drawing/2014/main" xmlns="" id="{6FE233DC-C74F-DE65-278E-0020CA06B4F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15397" y="1266092"/>
            <a:ext cx="4403188" cy="21523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whee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a:extLst>
              <a:ext uri="{FF2B5EF4-FFF2-40B4-BE49-F238E27FC236}">
                <a16:creationId xmlns:a16="http://schemas.microsoft.com/office/drawing/2014/main" xmlns="" id="{155A0712-ED5F-8EF8-4938-9A9486CE3A4A}"/>
              </a:ext>
            </a:extLst>
          </p:cNvPr>
          <p:cNvSpPr>
            <a:spLocks noGrp="1"/>
          </p:cNvSpPr>
          <p:nvPr>
            <p:ph idx="1"/>
          </p:nvPr>
        </p:nvSpPr>
        <p:spPr>
          <a:xfrm>
            <a:off x="457200" y="1927274"/>
            <a:ext cx="8229600" cy="4080017"/>
          </a:xfrm>
        </p:spPr>
        <p:txBody>
          <a:bodyPr>
            <a:normAutofit/>
          </a:bodyPr>
          <a:lstStyle/>
          <a:p>
            <a:pPr algn="just" eaLnBrk="1" hangingPunct="1">
              <a:buFont typeface="Arial" pitchFamily="34" charset="0"/>
              <a:buChar char="•"/>
            </a:pPr>
            <a:r>
              <a:rPr lang="en-IN" altLang="en-US" sz="2000" dirty="0">
                <a:latin typeface="Times New Roman" pitchFamily="18" charset="0"/>
                <a:cs typeface="Times New Roman" pitchFamily="18" charset="0"/>
              </a:rPr>
              <a:t>The development of the integrated circuit was the hallmark of the third generation of computers.</a:t>
            </a:r>
          </a:p>
          <a:p>
            <a:pPr algn="just" eaLnBrk="1" hangingPunct="1">
              <a:buFont typeface="Arial" pitchFamily="34" charset="0"/>
              <a:buChar char="•"/>
            </a:pPr>
            <a:r>
              <a:rPr lang="en-IN" altLang="en-US" sz="2000" dirty="0">
                <a:latin typeface="Times New Roman" pitchFamily="18" charset="0"/>
                <a:cs typeface="Times New Roman" pitchFamily="18" charset="0"/>
              </a:rPr>
              <a:t>Transistors were miniaturized and placed on </a:t>
            </a:r>
            <a:r>
              <a:rPr lang="en-IN" altLang="en-US" sz="2000" dirty="0" smtClean="0">
                <a:latin typeface="Times New Roman" pitchFamily="18" charset="0"/>
                <a:cs typeface="Times New Roman" pitchFamily="18" charset="0"/>
              </a:rPr>
              <a:t>silicon chips, </a:t>
            </a:r>
            <a:r>
              <a:rPr lang="en-IN" altLang="en-US" sz="2000" dirty="0">
                <a:latin typeface="Times New Roman" pitchFamily="18" charset="0"/>
                <a:cs typeface="Times New Roman" pitchFamily="18" charset="0"/>
              </a:rPr>
              <a:t>called semiconductors.</a:t>
            </a:r>
          </a:p>
          <a:p>
            <a:pPr algn="just" eaLnBrk="1" hangingPunct="1">
              <a:buFont typeface="Arial" pitchFamily="34" charset="0"/>
              <a:buChar char="•"/>
            </a:pPr>
            <a:r>
              <a:rPr lang="en-IN" altLang="en-US" sz="2000" dirty="0">
                <a:latin typeface="Times New Roman" pitchFamily="18" charset="0"/>
                <a:cs typeface="Times New Roman" pitchFamily="18" charset="0"/>
              </a:rPr>
              <a:t>Instead of punched cards and printouts, users interacted with third generation computers through keyboards and monitors and interfaced with an operating system.</a:t>
            </a:r>
          </a:p>
          <a:p>
            <a:pPr algn="just" eaLnBrk="1" hangingPunct="1">
              <a:buFont typeface="Arial" pitchFamily="34" charset="0"/>
              <a:buChar char="•"/>
            </a:pPr>
            <a:r>
              <a:rPr lang="en-IN" altLang="en-US" sz="2000" dirty="0">
                <a:latin typeface="Times New Roman" pitchFamily="18" charset="0"/>
                <a:cs typeface="Times New Roman" pitchFamily="18" charset="0"/>
              </a:rPr>
              <a:t>Allowed the device to run many different applications at one time.</a:t>
            </a:r>
          </a:p>
        </p:txBody>
      </p:sp>
      <p:sp>
        <p:nvSpPr>
          <p:cNvPr id="4" name="Slide Number Placeholder 3">
            <a:extLst>
              <a:ext uri="{FF2B5EF4-FFF2-40B4-BE49-F238E27FC236}">
                <a16:creationId xmlns:a16="http://schemas.microsoft.com/office/drawing/2014/main" xmlns="" id="{0D58A9A8-321F-B54A-56F8-F4B832E8C36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38609B-E63B-4334-A8AA-695771C02142}" type="slidenum">
              <a:rPr lang="en-IN" altLang="en-US">
                <a:solidFill>
                  <a:srgbClr val="045C75"/>
                </a:solidFill>
                <a:latin typeface="Constantia" panose="02030602050306030303" pitchFamily="18" charset="0"/>
              </a:rPr>
              <a:pPr eaLnBrk="1" hangingPunct="1"/>
              <a:t>24</a:t>
            </a:fld>
            <a:endParaRPr lang="en-IN" altLang="en-US">
              <a:solidFill>
                <a:srgbClr val="045C75"/>
              </a:solidFill>
              <a:latin typeface="Constantia" panose="02030602050306030303" pitchFamily="18" charset="0"/>
            </a:endParaRPr>
          </a:p>
        </p:txBody>
      </p:sp>
      <p:sp>
        <p:nvSpPr>
          <p:cNvPr id="2" name="Title 1">
            <a:extLst>
              <a:ext uri="{FF2B5EF4-FFF2-40B4-BE49-F238E27FC236}">
                <a16:creationId xmlns:a16="http://schemas.microsoft.com/office/drawing/2014/main" xmlns="" id="{5DAE66B7-758A-E07E-7517-EB4E8C62A7C2}"/>
              </a:ext>
            </a:extLst>
          </p:cNvPr>
          <p:cNvSpPr>
            <a:spLocks noGrp="1"/>
          </p:cNvSpPr>
          <p:nvPr>
            <p:ph type="title"/>
          </p:nvPr>
        </p:nvSpPr>
        <p:spPr>
          <a:xfrm>
            <a:off x="457200" y="675249"/>
            <a:ext cx="8229600" cy="942535"/>
          </a:xfrm>
        </p:spPr>
        <p:txBody>
          <a:bodyPr>
            <a:normAutofit/>
          </a:bodyPr>
          <a:lstStyle/>
          <a:p>
            <a:pPr algn="just" eaLnBrk="1" fontAlgn="auto" hangingPunct="1">
              <a:spcAft>
                <a:spcPts val="0"/>
              </a:spcAft>
              <a:defRPr/>
            </a:pPr>
            <a:r>
              <a:rPr lang="en-US" sz="2800" dirty="0">
                <a:solidFill>
                  <a:schemeClr val="tx1"/>
                </a:solidFill>
                <a:latin typeface="Times New Roman" pitchFamily="18" charset="0"/>
                <a:cs typeface="Times New Roman" pitchFamily="18" charset="0"/>
              </a:rPr>
              <a:t>Third Generation </a:t>
            </a:r>
            <a:r>
              <a:rPr lang="en-US" sz="2800" dirty="0" smtClean="0">
                <a:solidFill>
                  <a:schemeClr val="tx1"/>
                </a:solidFill>
                <a:latin typeface="Times New Roman" pitchFamily="18" charset="0"/>
                <a:cs typeface="Times New Roman" pitchFamily="18" charset="0"/>
              </a:rPr>
              <a:t>Computers (1964-1971</a:t>
            </a:r>
            <a:r>
              <a:rPr lang="en-US" sz="2800" dirty="0">
                <a:solidFill>
                  <a:schemeClr val="tx1"/>
                </a:solidFill>
                <a:latin typeface="Times New Roman" pitchFamily="18" charset="0"/>
                <a:cs typeface="Times New Roman" pitchFamily="18" charset="0"/>
              </a:rPr>
              <a:t>)</a:t>
            </a:r>
            <a:endParaRPr lang="en-IN" sz="2800" dirty="0">
              <a:solidFill>
                <a:schemeClr val="tx1"/>
              </a:solidFill>
              <a:latin typeface="Times New Roman" pitchFamily="18" charset="0"/>
              <a:cs typeface="Times New Roman" pitchFamily="18" charset="0"/>
            </a:endParaRPr>
          </a:p>
        </p:txBody>
      </p:sp>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a:extLst>
              <a:ext uri="{FF2B5EF4-FFF2-40B4-BE49-F238E27FC236}">
                <a16:creationId xmlns:a16="http://schemas.microsoft.com/office/drawing/2014/main" xmlns="" id="{8AA4AE37-1085-6A2E-D11D-F6A0DB769130}"/>
              </a:ext>
            </a:extLst>
          </p:cNvPr>
          <p:cNvSpPr>
            <a:spLocks noGrp="1"/>
          </p:cNvSpPr>
          <p:nvPr>
            <p:ph idx="1"/>
          </p:nvPr>
        </p:nvSpPr>
        <p:spPr>
          <a:xfrm>
            <a:off x="457200" y="1628775"/>
            <a:ext cx="8229600" cy="4389438"/>
          </a:xfrm>
        </p:spPr>
        <p:txBody>
          <a:bodyPr/>
          <a:lstStyle/>
          <a:p>
            <a:pPr marL="0" indent="0" eaLnBrk="1" hangingPunct="1">
              <a:spcBef>
                <a:spcPct val="50000"/>
              </a:spcBef>
              <a:buFont typeface="Wingdings 2" panose="05020102010507070707" pitchFamily="18" charset="2"/>
              <a:buNone/>
              <a:defRPr/>
            </a:pPr>
            <a:r>
              <a:rPr lang="en-US" altLang="en-US" sz="2800" b="1" dirty="0">
                <a:latin typeface="Times New Roman" pitchFamily="18" charset="0"/>
                <a:cs typeface="Times New Roman" pitchFamily="18" charset="0"/>
              </a:rPr>
              <a:t>Advantages :</a:t>
            </a:r>
            <a:r>
              <a:rPr lang="en-US" altLang="en-US" b="1" dirty="0">
                <a:solidFill>
                  <a:srgbClr val="FF00FF"/>
                </a:solidFill>
              </a:rPr>
              <a:t> </a:t>
            </a:r>
          </a:p>
          <a:p>
            <a:pPr eaLnBrk="1" hangingPunct="1">
              <a:spcBef>
                <a:spcPct val="50000"/>
              </a:spcBef>
              <a:buFont typeface="Arial" pitchFamily="34" charset="0"/>
              <a:buChar char="•"/>
              <a:defRPr/>
            </a:pPr>
            <a:r>
              <a:rPr lang="en-US" altLang="en-US" sz="2000" dirty="0">
                <a:latin typeface="Times New Roman" pitchFamily="18" charset="0"/>
                <a:cs typeface="Times New Roman" pitchFamily="18" charset="0"/>
              </a:rPr>
              <a:t>ICs are very small in size </a:t>
            </a:r>
          </a:p>
          <a:p>
            <a:pPr eaLnBrk="1" hangingPunct="1">
              <a:spcBef>
                <a:spcPct val="50000"/>
              </a:spcBef>
              <a:buFont typeface="Arial" pitchFamily="34" charset="0"/>
              <a:buChar char="•"/>
              <a:defRPr/>
            </a:pPr>
            <a:r>
              <a:rPr lang="en-US" altLang="en-US" sz="2000" dirty="0">
                <a:latin typeface="Times New Roman" pitchFamily="18" charset="0"/>
                <a:cs typeface="Times New Roman" pitchFamily="18" charset="0"/>
              </a:rPr>
              <a:t>Improved performance </a:t>
            </a:r>
          </a:p>
          <a:p>
            <a:pPr eaLnBrk="1" hangingPunct="1">
              <a:spcBef>
                <a:spcPct val="50000"/>
              </a:spcBef>
              <a:buFont typeface="Arial" pitchFamily="34" charset="0"/>
              <a:buChar char="•"/>
              <a:defRPr/>
            </a:pPr>
            <a:r>
              <a:rPr lang="en-US" altLang="en-US" sz="2000" dirty="0">
                <a:latin typeface="Times New Roman" pitchFamily="18" charset="0"/>
                <a:cs typeface="Times New Roman" pitchFamily="18" charset="0"/>
              </a:rPr>
              <a:t>Production cost cheap</a:t>
            </a:r>
            <a:r>
              <a:rPr lang="en-US" altLang="en-US" sz="2000" b="1" dirty="0">
                <a:latin typeface="Times New Roman" pitchFamily="18" charset="0"/>
                <a:cs typeface="Times New Roman" pitchFamily="18" charset="0"/>
              </a:rPr>
              <a:t> </a:t>
            </a:r>
          </a:p>
          <a:p>
            <a:pPr marL="0" indent="0" eaLnBrk="1" hangingPunct="1">
              <a:spcBef>
                <a:spcPct val="50000"/>
              </a:spcBef>
              <a:buFont typeface="Wingdings 2" panose="05020102010507070707" pitchFamily="18" charset="2"/>
              <a:buNone/>
              <a:defRPr/>
            </a:pPr>
            <a:r>
              <a:rPr lang="en-US" altLang="en-US" sz="2800" b="1" dirty="0" smtClean="0">
                <a:latin typeface="Times New Roman" pitchFamily="18" charset="0"/>
                <a:cs typeface="Times New Roman" pitchFamily="18" charset="0"/>
              </a:rPr>
              <a:t>Disadvantages </a:t>
            </a:r>
            <a:r>
              <a:rPr lang="en-US" altLang="en-US" sz="2800" b="1" dirty="0">
                <a:latin typeface="Times New Roman" pitchFamily="18" charset="0"/>
                <a:cs typeface="Times New Roman" pitchFamily="18" charset="0"/>
              </a:rPr>
              <a:t>:</a:t>
            </a:r>
            <a:r>
              <a:rPr lang="en-US" altLang="en-US" sz="2800" dirty="0">
                <a:latin typeface="Times New Roman" pitchFamily="18" charset="0"/>
                <a:cs typeface="Times New Roman" pitchFamily="18" charset="0"/>
              </a:rPr>
              <a:t> </a:t>
            </a:r>
          </a:p>
          <a:p>
            <a:pPr algn="just" eaLnBrk="1" hangingPunct="1">
              <a:spcBef>
                <a:spcPct val="50000"/>
              </a:spcBef>
              <a:buFont typeface="Arial" pitchFamily="34" charset="0"/>
              <a:buChar char="•"/>
              <a:defRPr/>
            </a:pPr>
            <a:r>
              <a:rPr lang="en-US" altLang="en-US" sz="2000" dirty="0">
                <a:latin typeface="Times New Roman" pitchFamily="18" charset="0"/>
                <a:cs typeface="Times New Roman" pitchFamily="18" charset="0"/>
              </a:rPr>
              <a:t>ICs are sophisticated  </a:t>
            </a:r>
          </a:p>
          <a:p>
            <a:pPr eaLnBrk="1" hangingPunct="1">
              <a:buNone/>
              <a:defRPr/>
            </a:pPr>
            <a:endParaRPr lang="en-IN" altLang="en-US" dirty="0"/>
          </a:p>
        </p:txBody>
      </p:sp>
      <p:sp>
        <p:nvSpPr>
          <p:cNvPr id="3" name="Slide Number Placeholder 2">
            <a:extLst>
              <a:ext uri="{FF2B5EF4-FFF2-40B4-BE49-F238E27FC236}">
                <a16:creationId xmlns:a16="http://schemas.microsoft.com/office/drawing/2014/main" xmlns="" id="{0F5E174A-0B7D-6513-6731-892DC2569F9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BB538F-3305-47FA-966E-6F498CB6B27D}" type="slidenum">
              <a:rPr lang="en-IN" altLang="en-US">
                <a:solidFill>
                  <a:srgbClr val="045C75"/>
                </a:solidFill>
                <a:latin typeface="Constantia" panose="02030602050306030303" pitchFamily="18" charset="0"/>
              </a:rPr>
              <a:pPr eaLnBrk="1" hangingPunct="1"/>
              <a:t>25</a:t>
            </a:fld>
            <a:endParaRPr lang="en-IN" altLang="en-US">
              <a:solidFill>
                <a:srgbClr val="045C75"/>
              </a:solidFill>
              <a:latin typeface="Constantia" panose="02030602050306030303" pitchFamily="18" charset="0"/>
            </a:endParaRPr>
          </a:p>
        </p:txBody>
      </p:sp>
      <p:sp>
        <p:nvSpPr>
          <p:cNvPr id="13314" name="Title 1">
            <a:extLst>
              <a:ext uri="{FF2B5EF4-FFF2-40B4-BE49-F238E27FC236}">
                <a16:creationId xmlns:a16="http://schemas.microsoft.com/office/drawing/2014/main" xmlns="" id="{63F3C8D5-D71D-E31E-C3B9-A8F7197AE1EA}"/>
              </a:ext>
            </a:extLst>
          </p:cNvPr>
          <p:cNvSpPr>
            <a:spLocks noGrp="1"/>
          </p:cNvSpPr>
          <p:nvPr>
            <p:ph type="title"/>
          </p:nvPr>
        </p:nvSpPr>
        <p:spPr>
          <a:xfrm>
            <a:off x="395288" y="260350"/>
            <a:ext cx="8229600" cy="1143000"/>
          </a:xfrm>
        </p:spPr>
        <p:txBody>
          <a:bodyPr>
            <a:normAutofit/>
          </a:bodyPr>
          <a:lstStyle/>
          <a:p>
            <a:pPr eaLnBrk="1" hangingPunct="1"/>
            <a:r>
              <a:rPr lang="en-US" altLang="en-US" sz="2800" dirty="0">
                <a:solidFill>
                  <a:schemeClr val="tx1"/>
                </a:solidFill>
                <a:latin typeface="Times New Roman" pitchFamily="18" charset="0"/>
                <a:cs typeface="Times New Roman" pitchFamily="18" charset="0"/>
              </a:rPr>
              <a:t>Third generation computers</a:t>
            </a:r>
            <a:endParaRPr lang="en-IN" altLang="en-US" sz="2800" dirty="0">
              <a:solidFill>
                <a:schemeClr val="tx1"/>
              </a:solidFill>
              <a:latin typeface="Times New Roman" pitchFamily="18" charset="0"/>
              <a:cs typeface="Times New Roman" pitchFamily="18" charset="0"/>
            </a:endParaRPr>
          </a:p>
        </p:txBody>
      </p:sp>
      <p:pic>
        <p:nvPicPr>
          <p:cNvPr id="13316" name="Picture 2" descr="C:\Users\arun\Desktop\images (7).jpg">
            <a:extLst>
              <a:ext uri="{FF2B5EF4-FFF2-40B4-BE49-F238E27FC236}">
                <a16:creationId xmlns:a16="http://schemas.microsoft.com/office/drawing/2014/main" xmlns="" id="{48A0AEB9-3874-A4B9-7132-D938A2F1493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73526" y="1628775"/>
            <a:ext cx="4210099" cy="230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7" name="Picture 3" descr="C:\Users\arun\Desktop\images (6).jpg">
            <a:extLst>
              <a:ext uri="{FF2B5EF4-FFF2-40B4-BE49-F238E27FC236}">
                <a16:creationId xmlns:a16="http://schemas.microsoft.com/office/drawing/2014/main" xmlns="" id="{3F3E4EA9-A4AA-2DF7-DEE4-DD3BAE60408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45392" y="4149725"/>
            <a:ext cx="4233472" cy="2303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wheel spokes="8"/>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xmlns="" id="{B2436526-8104-A7C6-0962-263DAC32A1A6}"/>
              </a:ext>
            </a:extLst>
          </p:cNvPr>
          <p:cNvSpPr>
            <a:spLocks noGrp="1"/>
          </p:cNvSpPr>
          <p:nvPr>
            <p:ph idx="1"/>
          </p:nvPr>
        </p:nvSpPr>
        <p:spPr>
          <a:xfrm>
            <a:off x="457200" y="1913206"/>
            <a:ext cx="8229600" cy="4094085"/>
          </a:xfrm>
        </p:spPr>
        <p:txBody>
          <a:bodyPr>
            <a:normAutofit/>
          </a:bodyPr>
          <a:lstStyle/>
          <a:p>
            <a:pPr algn="just" eaLnBrk="1" hangingPunct="1">
              <a:buFont typeface="Arial" pitchFamily="34" charset="0"/>
              <a:buChar char="•"/>
            </a:pPr>
            <a:r>
              <a:rPr lang="en-IN" altLang="en-US" sz="2000" dirty="0">
                <a:latin typeface="Times New Roman" pitchFamily="18" charset="0"/>
                <a:cs typeface="Times New Roman" pitchFamily="18" charset="0"/>
              </a:rPr>
              <a:t>The microprocessor brought the fourth generation of computers, as thousands of integrated circuits were built onto a single silicon chip.</a:t>
            </a:r>
          </a:p>
          <a:p>
            <a:pPr algn="just" eaLnBrk="1" hangingPunct="1">
              <a:buFont typeface="Arial" pitchFamily="34" charset="0"/>
              <a:buChar char="•"/>
            </a:pPr>
            <a:r>
              <a:rPr lang="en-IN" altLang="en-US" sz="2000" dirty="0">
                <a:latin typeface="Times New Roman" pitchFamily="18" charset="0"/>
                <a:cs typeface="Times New Roman" pitchFamily="18" charset="0"/>
              </a:rPr>
              <a:t>The Intel 4004 chip, developed in 1971, located all the components of the computer.</a:t>
            </a:r>
          </a:p>
          <a:p>
            <a:pPr algn="just" eaLnBrk="1" hangingPunct="1">
              <a:buFont typeface="Arial" pitchFamily="34" charset="0"/>
              <a:buChar char="•"/>
            </a:pPr>
            <a:r>
              <a:rPr lang="en-IN" altLang="en-US" sz="2000" dirty="0">
                <a:latin typeface="Times New Roman" pitchFamily="18" charset="0"/>
                <a:cs typeface="Times New Roman" pitchFamily="18" charset="0"/>
              </a:rPr>
              <a:t>From the central processing unit and memory to input/output controls—on a single chip.</a:t>
            </a:r>
          </a:p>
          <a:p>
            <a:pPr algn="just" eaLnBrk="1" hangingPunct="1">
              <a:buFont typeface="Arial" pitchFamily="34" charset="0"/>
              <a:buChar char="•"/>
            </a:pPr>
            <a:r>
              <a:rPr lang="en-IN" altLang="en-US" sz="2000" dirty="0">
                <a:latin typeface="Times New Roman" pitchFamily="18" charset="0"/>
                <a:cs typeface="Times New Roman" pitchFamily="18" charset="0"/>
              </a:rPr>
              <a:t>. Fourth generation computers also saw the development of GUIs, the mouse and handheld devices.</a:t>
            </a:r>
          </a:p>
          <a:p>
            <a:pPr eaLnBrk="1" hangingPunct="1">
              <a:buFont typeface="Wingdings 2" panose="05020102010507070707" pitchFamily="18" charset="2"/>
              <a:buNone/>
            </a:pPr>
            <a:endParaRPr lang="en-IN" altLang="en-US" dirty="0"/>
          </a:p>
        </p:txBody>
      </p:sp>
      <p:sp>
        <p:nvSpPr>
          <p:cNvPr id="4" name="Slide Number Placeholder 3">
            <a:extLst>
              <a:ext uri="{FF2B5EF4-FFF2-40B4-BE49-F238E27FC236}">
                <a16:creationId xmlns:a16="http://schemas.microsoft.com/office/drawing/2014/main" xmlns="" id="{3E95C525-ADB8-5037-1EDD-4B32E3912C6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19EC50-3732-4919-9B68-8963B64B50CF}" type="slidenum">
              <a:rPr lang="en-IN" altLang="en-US">
                <a:solidFill>
                  <a:srgbClr val="045C75"/>
                </a:solidFill>
                <a:latin typeface="Constantia" panose="02030602050306030303" pitchFamily="18" charset="0"/>
              </a:rPr>
              <a:pPr eaLnBrk="1" hangingPunct="1"/>
              <a:t>26</a:t>
            </a:fld>
            <a:endParaRPr lang="en-IN" altLang="en-US">
              <a:solidFill>
                <a:srgbClr val="045C75"/>
              </a:solidFill>
              <a:latin typeface="Constantia" panose="02030602050306030303" pitchFamily="18" charset="0"/>
            </a:endParaRPr>
          </a:p>
        </p:txBody>
      </p:sp>
      <p:sp>
        <p:nvSpPr>
          <p:cNvPr id="2" name="Title 1">
            <a:extLst>
              <a:ext uri="{FF2B5EF4-FFF2-40B4-BE49-F238E27FC236}">
                <a16:creationId xmlns:a16="http://schemas.microsoft.com/office/drawing/2014/main" xmlns="" id="{511896F0-AC54-C177-69A4-F527BD848E5A}"/>
              </a:ext>
            </a:extLst>
          </p:cNvPr>
          <p:cNvSpPr>
            <a:spLocks noGrp="1"/>
          </p:cNvSpPr>
          <p:nvPr>
            <p:ph type="title"/>
          </p:nvPr>
        </p:nvSpPr>
        <p:spPr>
          <a:xfrm>
            <a:off x="457200" y="731520"/>
            <a:ext cx="8229600" cy="1026942"/>
          </a:xfrm>
        </p:spPr>
        <p:txBody>
          <a:bodyPr>
            <a:normAutofit/>
          </a:bodyPr>
          <a:lstStyle/>
          <a:p>
            <a:pPr eaLnBrk="1" fontAlgn="auto" hangingPunct="1">
              <a:spcAft>
                <a:spcPts val="0"/>
              </a:spcAft>
              <a:defRPr/>
            </a:pPr>
            <a:r>
              <a:rPr lang="en-US" sz="2800" dirty="0">
                <a:solidFill>
                  <a:schemeClr val="tx1"/>
                </a:solidFill>
                <a:latin typeface="Times New Roman" pitchFamily="18" charset="0"/>
                <a:cs typeface="Times New Roman" pitchFamily="18" charset="0"/>
              </a:rPr>
              <a:t>Fourth Generation </a:t>
            </a:r>
            <a:r>
              <a:rPr lang="en-US" sz="2800" dirty="0" smtClean="0">
                <a:solidFill>
                  <a:schemeClr val="tx1"/>
                </a:solidFill>
                <a:latin typeface="Times New Roman" pitchFamily="18" charset="0"/>
                <a:cs typeface="Times New Roman" pitchFamily="18" charset="0"/>
              </a:rPr>
              <a:t>Computers (1971-present</a:t>
            </a:r>
            <a:r>
              <a:rPr lang="en-US" sz="2800" dirty="0">
                <a:solidFill>
                  <a:schemeClr val="tx1"/>
                </a:solidFill>
                <a:latin typeface="Times New Roman" pitchFamily="18" charset="0"/>
                <a:cs typeface="Times New Roman" pitchFamily="18" charset="0"/>
              </a:rPr>
              <a:t>)</a:t>
            </a:r>
            <a:endParaRPr lang="en-IN" sz="2800" dirty="0">
              <a:solidFill>
                <a:schemeClr val="tx1"/>
              </a:solidFill>
              <a:latin typeface="Times New Roman" pitchFamily="18" charset="0"/>
              <a:cs typeface="Times New Roman" pitchFamily="18" charset="0"/>
            </a:endParaRPr>
          </a:p>
        </p:txBody>
      </p:sp>
    </p:spTree>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2856CF7-40B2-67D4-F38D-2F13899BDA1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3E26A0-E0F6-450F-A838-398F06DF6F78}" type="slidenum">
              <a:rPr lang="en-IN" altLang="en-US">
                <a:solidFill>
                  <a:srgbClr val="045C75"/>
                </a:solidFill>
                <a:latin typeface="Constantia" panose="02030602050306030303" pitchFamily="18" charset="0"/>
              </a:rPr>
              <a:pPr eaLnBrk="1" hangingPunct="1"/>
              <a:t>27</a:t>
            </a:fld>
            <a:endParaRPr lang="en-IN" altLang="en-US">
              <a:solidFill>
                <a:srgbClr val="045C75"/>
              </a:solidFill>
              <a:latin typeface="Constantia" panose="02030602050306030303" pitchFamily="18" charset="0"/>
            </a:endParaRPr>
          </a:p>
        </p:txBody>
      </p:sp>
      <p:sp>
        <p:nvSpPr>
          <p:cNvPr id="15362" name="Title 1">
            <a:extLst>
              <a:ext uri="{FF2B5EF4-FFF2-40B4-BE49-F238E27FC236}">
                <a16:creationId xmlns:a16="http://schemas.microsoft.com/office/drawing/2014/main" xmlns="" id="{E3EA4BBB-8992-7546-84A4-026FEEB66492}"/>
              </a:ext>
            </a:extLst>
          </p:cNvPr>
          <p:cNvSpPr>
            <a:spLocks noGrp="1"/>
          </p:cNvSpPr>
          <p:nvPr>
            <p:ph type="title"/>
          </p:nvPr>
        </p:nvSpPr>
        <p:spPr>
          <a:xfrm>
            <a:off x="457200" y="333375"/>
            <a:ext cx="8229600" cy="1143000"/>
          </a:xfrm>
        </p:spPr>
        <p:txBody>
          <a:bodyPr>
            <a:normAutofit/>
          </a:bodyPr>
          <a:lstStyle/>
          <a:p>
            <a:pPr algn="just" eaLnBrk="1" hangingPunct="1"/>
            <a:r>
              <a:rPr lang="en-US" altLang="en-US" sz="2800" dirty="0" smtClean="0">
                <a:solidFill>
                  <a:schemeClr val="tx1"/>
                </a:solidFill>
                <a:latin typeface="Times New Roman" pitchFamily="18" charset="0"/>
                <a:cs typeface="Times New Roman" pitchFamily="18" charset="0"/>
              </a:rPr>
              <a:t>    Fourth </a:t>
            </a:r>
            <a:r>
              <a:rPr lang="en-US" altLang="en-US" sz="2800" dirty="0">
                <a:solidFill>
                  <a:schemeClr val="tx1"/>
                </a:solidFill>
                <a:latin typeface="Times New Roman" pitchFamily="18" charset="0"/>
                <a:cs typeface="Times New Roman" pitchFamily="18" charset="0"/>
              </a:rPr>
              <a:t>Generation Computers</a:t>
            </a:r>
            <a:endParaRPr lang="en-IN" altLang="en-US" sz="2800" dirty="0">
              <a:solidFill>
                <a:schemeClr val="tx1"/>
              </a:solidFill>
              <a:latin typeface="Times New Roman" pitchFamily="18" charset="0"/>
              <a:cs typeface="Times New Roman" pitchFamily="18" charset="0"/>
            </a:endParaRPr>
          </a:p>
        </p:txBody>
      </p:sp>
      <p:pic>
        <p:nvPicPr>
          <p:cNvPr id="15364" name="Picture 2" descr="C:\Users\arun\Desktop\images (8).jpg">
            <a:extLst>
              <a:ext uri="{FF2B5EF4-FFF2-40B4-BE49-F238E27FC236}">
                <a16:creationId xmlns:a16="http://schemas.microsoft.com/office/drawing/2014/main" xmlns="" id="{4E977752-27A3-5560-125C-69F112FEED6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5975" y="1477108"/>
            <a:ext cx="3756025" cy="4399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3" descr="C:\Users\arun\Desktop\images (9).jpg">
            <a:extLst>
              <a:ext uri="{FF2B5EF4-FFF2-40B4-BE49-F238E27FC236}">
                <a16:creationId xmlns:a16="http://schemas.microsoft.com/office/drawing/2014/main" xmlns="" id="{4F45F3BF-2D9B-E3C3-A7E1-57F6E89936D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08588" y="1519310"/>
            <a:ext cx="3035300" cy="4070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wheel spokes="8"/>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xmlns="" id="{C32DAFFB-D386-1DAC-0267-000FB75BA623}"/>
              </a:ext>
            </a:extLst>
          </p:cNvPr>
          <p:cNvSpPr>
            <a:spLocks noGrp="1"/>
          </p:cNvSpPr>
          <p:nvPr>
            <p:ph idx="1"/>
          </p:nvPr>
        </p:nvSpPr>
        <p:spPr>
          <a:xfrm>
            <a:off x="457200" y="1786598"/>
            <a:ext cx="8229600" cy="4220694"/>
          </a:xfrm>
        </p:spPr>
        <p:txBody>
          <a:bodyPr>
            <a:normAutofit/>
          </a:bodyPr>
          <a:lstStyle/>
          <a:p>
            <a:pPr algn="just" eaLnBrk="1" hangingPunct="1">
              <a:buFont typeface="Arial" pitchFamily="34" charset="0"/>
              <a:buChar char="•"/>
            </a:pPr>
            <a:r>
              <a:rPr lang="en-IN" altLang="en-US" sz="2000" dirty="0">
                <a:latin typeface="Times New Roman" pitchFamily="18" charset="0"/>
                <a:cs typeface="Times New Roman" pitchFamily="18" charset="0"/>
              </a:rPr>
              <a:t>Fifth generation computing devices, based on artificial intelligence</a:t>
            </a:r>
            <a:r>
              <a:rPr lang="en-IN" altLang="en-US" sz="2000" u="sng" dirty="0">
                <a:latin typeface="Times New Roman" pitchFamily="18" charset="0"/>
                <a:cs typeface="Times New Roman" pitchFamily="18" charset="0"/>
              </a:rPr>
              <a:t>.</a:t>
            </a:r>
          </a:p>
          <a:p>
            <a:pPr algn="just" eaLnBrk="1" hangingPunct="1">
              <a:buFont typeface="Arial" pitchFamily="34" charset="0"/>
              <a:buChar char="•"/>
            </a:pPr>
            <a:r>
              <a:rPr lang="en-IN" altLang="en-US" sz="2000" dirty="0">
                <a:latin typeface="Times New Roman" pitchFamily="18" charset="0"/>
                <a:cs typeface="Times New Roman" pitchFamily="18" charset="0"/>
              </a:rPr>
              <a:t>Are still in development, though there are some applications, such as voice recognition.</a:t>
            </a:r>
          </a:p>
          <a:p>
            <a:pPr algn="just" eaLnBrk="1" hangingPunct="1">
              <a:buFont typeface="Arial" pitchFamily="34" charset="0"/>
              <a:buChar char="•"/>
            </a:pPr>
            <a:r>
              <a:rPr lang="en-IN" altLang="en-US" sz="2000" dirty="0">
                <a:latin typeface="Times New Roman" pitchFamily="18" charset="0"/>
                <a:cs typeface="Times New Roman" pitchFamily="18" charset="0"/>
              </a:rPr>
              <a:t>The use of parallel processing and superconductors is helping to make artificial intelligence a reality.</a:t>
            </a:r>
          </a:p>
          <a:p>
            <a:pPr algn="just" eaLnBrk="1" hangingPunct="1">
              <a:buFont typeface="Arial" pitchFamily="34" charset="0"/>
              <a:buChar char="•"/>
            </a:pPr>
            <a:r>
              <a:rPr lang="en-IN" altLang="en-US" sz="2000" dirty="0">
                <a:latin typeface="Times New Roman" pitchFamily="18" charset="0"/>
                <a:cs typeface="Times New Roman" pitchFamily="18" charset="0"/>
              </a:rPr>
              <a:t>The goal of fifth-generation computing is to develop devices that respond to natural language input and are capable of learning and self-organization.</a:t>
            </a:r>
          </a:p>
          <a:p>
            <a:pPr eaLnBrk="1" hangingPunct="1"/>
            <a:endParaRPr lang="en-IN" altLang="en-US" dirty="0"/>
          </a:p>
        </p:txBody>
      </p:sp>
      <p:sp>
        <p:nvSpPr>
          <p:cNvPr id="4" name="Slide Number Placeholder 3">
            <a:extLst>
              <a:ext uri="{FF2B5EF4-FFF2-40B4-BE49-F238E27FC236}">
                <a16:creationId xmlns:a16="http://schemas.microsoft.com/office/drawing/2014/main" xmlns="" id="{F1137B7B-FA0E-B29A-A001-87D01F4C053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3E62E4-E0FF-4C19-AEC0-DDE42FA72EC1}" type="slidenum">
              <a:rPr lang="en-IN" altLang="en-US">
                <a:solidFill>
                  <a:srgbClr val="045C75"/>
                </a:solidFill>
                <a:latin typeface="Constantia" panose="02030602050306030303" pitchFamily="18" charset="0"/>
              </a:rPr>
              <a:pPr eaLnBrk="1" hangingPunct="1"/>
              <a:t>28</a:t>
            </a:fld>
            <a:endParaRPr lang="en-IN" altLang="en-US">
              <a:solidFill>
                <a:srgbClr val="045C75"/>
              </a:solidFill>
              <a:latin typeface="Constantia" panose="02030602050306030303" pitchFamily="18" charset="0"/>
            </a:endParaRPr>
          </a:p>
        </p:txBody>
      </p:sp>
      <p:sp>
        <p:nvSpPr>
          <p:cNvPr id="2" name="Title 1">
            <a:extLst>
              <a:ext uri="{FF2B5EF4-FFF2-40B4-BE49-F238E27FC236}">
                <a16:creationId xmlns:a16="http://schemas.microsoft.com/office/drawing/2014/main" xmlns="" id="{5BE6A0AE-FC42-D7B5-0F7D-2A22E7227847}"/>
              </a:ext>
            </a:extLst>
          </p:cNvPr>
          <p:cNvSpPr>
            <a:spLocks noGrp="1"/>
          </p:cNvSpPr>
          <p:nvPr>
            <p:ph type="title"/>
          </p:nvPr>
        </p:nvSpPr>
        <p:spPr>
          <a:xfrm>
            <a:off x="457200" y="675249"/>
            <a:ext cx="8229600" cy="1026941"/>
          </a:xfrm>
        </p:spPr>
        <p:txBody>
          <a:bodyPr>
            <a:normAutofit/>
          </a:bodyPr>
          <a:lstStyle/>
          <a:p>
            <a:pPr eaLnBrk="1" fontAlgn="auto" hangingPunct="1">
              <a:spcAft>
                <a:spcPts val="0"/>
              </a:spcAft>
              <a:defRPr/>
            </a:pPr>
            <a:r>
              <a:rPr lang="en-US" sz="2800" dirty="0">
                <a:solidFill>
                  <a:schemeClr val="tx1"/>
                </a:solidFill>
                <a:latin typeface="Baskerville Old Face" pitchFamily="18" charset="0"/>
              </a:rPr>
              <a:t>Fifth</a:t>
            </a:r>
            <a:r>
              <a:rPr lang="en-US" sz="2800" dirty="0">
                <a:solidFill>
                  <a:schemeClr val="tx1"/>
                </a:solidFill>
              </a:rPr>
              <a:t> </a:t>
            </a:r>
            <a:r>
              <a:rPr lang="en-US" sz="2800" dirty="0">
                <a:solidFill>
                  <a:schemeClr val="tx1"/>
                </a:solidFill>
                <a:latin typeface="Baskerville Old Face" pitchFamily="18" charset="0"/>
              </a:rPr>
              <a:t>Generation </a:t>
            </a:r>
            <a:r>
              <a:rPr lang="en-US" sz="2800" dirty="0" smtClean="0">
                <a:solidFill>
                  <a:schemeClr val="tx1"/>
                </a:solidFill>
                <a:latin typeface="Baskerville Old Face" pitchFamily="18" charset="0"/>
              </a:rPr>
              <a:t>Computers</a:t>
            </a:r>
            <a:r>
              <a:rPr lang="en-US" sz="2800" dirty="0">
                <a:solidFill>
                  <a:schemeClr val="tx1"/>
                </a:solidFill>
                <a:latin typeface="Baskerville Old Face" pitchFamily="18" charset="0"/>
              </a:rPr>
              <a:t> </a:t>
            </a:r>
            <a:r>
              <a:rPr lang="en-US" sz="2800" dirty="0" smtClean="0">
                <a:solidFill>
                  <a:schemeClr val="tx1"/>
                </a:solidFill>
              </a:rPr>
              <a:t>(present </a:t>
            </a:r>
            <a:r>
              <a:rPr lang="en-US" sz="2800" dirty="0">
                <a:solidFill>
                  <a:schemeClr val="tx1"/>
                </a:solidFill>
              </a:rPr>
              <a:t>and beyond)</a:t>
            </a:r>
            <a:endParaRPr lang="en-IN" sz="2800" dirty="0">
              <a:solidFill>
                <a:schemeClr val="tx1"/>
              </a:solidFill>
            </a:endParaRPr>
          </a:p>
        </p:txBody>
      </p:sp>
    </p:spTree>
  </p:cSld>
  <p:clrMapOvr>
    <a:masterClrMapping/>
  </p:clrMapOvr>
  <p:transition>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72E28E2-4355-603E-83E3-51557734F16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AAC07A-F708-4AE7-99D9-142378269BCA}" type="slidenum">
              <a:rPr lang="en-IN" altLang="en-US">
                <a:solidFill>
                  <a:srgbClr val="045C75"/>
                </a:solidFill>
                <a:latin typeface="Constantia" panose="02030602050306030303" pitchFamily="18" charset="0"/>
              </a:rPr>
              <a:pPr eaLnBrk="1" hangingPunct="1"/>
              <a:t>29</a:t>
            </a:fld>
            <a:endParaRPr lang="en-IN" altLang="en-US">
              <a:solidFill>
                <a:srgbClr val="045C75"/>
              </a:solidFill>
              <a:latin typeface="Constantia" panose="02030602050306030303" pitchFamily="18" charset="0"/>
            </a:endParaRPr>
          </a:p>
        </p:txBody>
      </p:sp>
      <p:sp>
        <p:nvSpPr>
          <p:cNvPr id="17410" name="Title 1">
            <a:extLst>
              <a:ext uri="{FF2B5EF4-FFF2-40B4-BE49-F238E27FC236}">
                <a16:creationId xmlns:a16="http://schemas.microsoft.com/office/drawing/2014/main" xmlns="" id="{687D6750-F76D-43D1-6C0D-7586B713692F}"/>
              </a:ext>
            </a:extLst>
          </p:cNvPr>
          <p:cNvSpPr>
            <a:spLocks noGrp="1"/>
          </p:cNvSpPr>
          <p:nvPr>
            <p:ph type="title"/>
          </p:nvPr>
        </p:nvSpPr>
        <p:spPr>
          <a:xfrm>
            <a:off x="468313" y="333375"/>
            <a:ext cx="8229600" cy="1143000"/>
          </a:xfrm>
        </p:spPr>
        <p:txBody>
          <a:bodyPr>
            <a:normAutofit/>
          </a:bodyPr>
          <a:lstStyle/>
          <a:p>
            <a:pPr eaLnBrk="1" hangingPunct="1"/>
            <a:r>
              <a:rPr lang="en-US" altLang="en-US" sz="2800" dirty="0">
                <a:solidFill>
                  <a:schemeClr val="tx1"/>
                </a:solidFill>
                <a:latin typeface="Times New Roman" pitchFamily="18" charset="0"/>
                <a:cs typeface="Times New Roman" pitchFamily="18" charset="0"/>
              </a:rPr>
              <a:t>Fifth Generation Computers</a:t>
            </a:r>
            <a:endParaRPr lang="en-IN" altLang="en-US" sz="2800" dirty="0">
              <a:solidFill>
                <a:schemeClr val="tx1"/>
              </a:solidFill>
              <a:latin typeface="Times New Roman" pitchFamily="18" charset="0"/>
              <a:cs typeface="Times New Roman" pitchFamily="18" charset="0"/>
            </a:endParaRPr>
          </a:p>
        </p:txBody>
      </p:sp>
      <p:pic>
        <p:nvPicPr>
          <p:cNvPr id="17412" name="Picture 2" descr="C:\Users\arun\Desktop\images (10).jpg">
            <a:extLst>
              <a:ext uri="{FF2B5EF4-FFF2-40B4-BE49-F238E27FC236}">
                <a16:creationId xmlns:a16="http://schemas.microsoft.com/office/drawing/2014/main" xmlns="" id="{CD549839-039D-53E3-6D17-D55D1A59394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550" y="1547446"/>
            <a:ext cx="3095625" cy="4185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3" name="Picture 3" descr="C:\Users\arun\Downloads\images.jpg">
            <a:extLst>
              <a:ext uri="{FF2B5EF4-FFF2-40B4-BE49-F238E27FC236}">
                <a16:creationId xmlns:a16="http://schemas.microsoft.com/office/drawing/2014/main" xmlns="" id="{21B87ED7-9D86-3F36-C3FC-371B0EA7B49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6463" y="1125415"/>
            <a:ext cx="3675062" cy="4824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troduction to Computer System">
            <a:extLst>
              <a:ext uri="{FF2B5EF4-FFF2-40B4-BE49-F238E27FC236}">
                <a16:creationId xmlns:a16="http://schemas.microsoft.com/office/drawing/2014/main" xmlns="" id="{23BFF3C2-2231-B156-7262-3582E371879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6775" y="1448972"/>
            <a:ext cx="7343336"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970669" y="5289453"/>
            <a:ext cx="7821637" cy="369332"/>
          </a:xfrm>
          <a:prstGeom prst="rect">
            <a:avLst/>
          </a:prstGeom>
        </p:spPr>
        <p:txBody>
          <a:bodyPr wrap="square">
            <a:spAutoFit/>
          </a:bodyPr>
          <a:lstStyle/>
          <a:p>
            <a:r>
              <a:rPr lang="en-US"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user </a:t>
            </a:r>
            <a:r>
              <a:rPr lang="en-US"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b="1"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inputapplication</a:t>
            </a:r>
            <a:r>
              <a:rPr lang="en-US"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b="1"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softwareoperating</a:t>
            </a:r>
            <a:r>
              <a:rPr lang="en-US"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b="1"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systemoutput</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8A23F07-F824-DCEF-D3D7-384852245B66}"/>
              </a:ext>
            </a:extLst>
          </p:cNvPr>
          <p:cNvSpPr>
            <a:spLocks noGrp="1"/>
          </p:cNvSpPr>
          <p:nvPr>
            <p:ph type="title"/>
          </p:nvPr>
        </p:nvSpPr>
        <p:spPr>
          <a:xfrm>
            <a:off x="225083" y="647114"/>
            <a:ext cx="8102991" cy="1111347"/>
          </a:xfrm>
        </p:spPr>
        <p:txBody>
          <a:bodyPr>
            <a:noAutofit/>
          </a:bodyPr>
          <a:lstStyle/>
          <a:p>
            <a:pPr algn="ctr"/>
            <a:r>
              <a:rPr lang="en-US" sz="2800" b="0" i="0" dirty="0">
                <a:solidFill>
                  <a:schemeClr val="tx1"/>
                </a:solidFill>
                <a:effectLst/>
                <a:latin typeface="Times New Roman" pitchFamily="18" charset="0"/>
                <a:cs typeface="Times New Roman" pitchFamily="18" charset="0"/>
              </a:rPr>
              <a:t>Fixed Point and Floating Point </a:t>
            </a:r>
            <a:r>
              <a:rPr lang="en-US" sz="2800" b="0" i="0" dirty="0" smtClean="0">
                <a:solidFill>
                  <a:schemeClr val="tx1"/>
                </a:solidFill>
                <a:effectLst/>
                <a:latin typeface="Times New Roman" pitchFamily="18" charset="0"/>
                <a:cs typeface="Times New Roman" pitchFamily="18" charset="0"/>
              </a:rPr>
              <a:t>Number     Representations</a:t>
            </a:r>
            <a:r>
              <a:rPr lang="en-US" sz="2200" b="0" i="0" dirty="0">
                <a:solidFill>
                  <a:schemeClr val="tx1"/>
                </a:solidFill>
                <a:effectLst/>
                <a:latin typeface="Heebo" pitchFamily="2" charset="-79"/>
                <a:cs typeface="Heebo" pitchFamily="2" charset="-79"/>
              </a:rPr>
              <a:t/>
            </a:r>
            <a:br>
              <a:rPr lang="en-US" sz="2200" b="0" i="0" dirty="0">
                <a:solidFill>
                  <a:schemeClr val="tx1"/>
                </a:solidFill>
                <a:effectLst/>
                <a:latin typeface="Heebo" pitchFamily="2" charset="-79"/>
                <a:cs typeface="Heebo" pitchFamily="2" charset="-79"/>
              </a:rPr>
            </a:br>
            <a:endParaRPr lang="en-IN" sz="2200" dirty="0">
              <a:solidFill>
                <a:schemeClr val="tx1"/>
              </a:solidFill>
            </a:endParaRPr>
          </a:p>
        </p:txBody>
      </p:sp>
      <p:sp>
        <p:nvSpPr>
          <p:cNvPr id="9" name="TextBox 8">
            <a:extLst>
              <a:ext uri="{FF2B5EF4-FFF2-40B4-BE49-F238E27FC236}">
                <a16:creationId xmlns:a16="http://schemas.microsoft.com/office/drawing/2014/main" xmlns="" id="{3EE2EF00-35E1-DFF6-D781-1529A845123D}"/>
              </a:ext>
            </a:extLst>
          </p:cNvPr>
          <p:cNvSpPr txBox="1"/>
          <p:nvPr/>
        </p:nvSpPr>
        <p:spPr>
          <a:xfrm>
            <a:off x="661181" y="2053882"/>
            <a:ext cx="7709096" cy="2862322"/>
          </a:xfrm>
          <a:prstGeom prst="rect">
            <a:avLst/>
          </a:prstGeom>
          <a:noFill/>
        </p:spPr>
        <p:txBody>
          <a:bodyPr wrap="square">
            <a:spAutoFit/>
          </a:bodyPr>
          <a:lstStyle/>
          <a:p>
            <a:pPr algn="just"/>
            <a:r>
              <a:rPr lang="en-US" sz="2000" b="0" i="0" dirty="0">
                <a:solidFill>
                  <a:srgbClr val="000000"/>
                </a:solidFill>
                <a:effectLst/>
                <a:latin typeface="Times New Roman" pitchFamily="18" charset="0"/>
                <a:cs typeface="Times New Roman" pitchFamily="18" charset="0"/>
              </a:rPr>
              <a:t>Digital Computers use Binary number system to represent all types of information inside the computers. Alphanumeric characters are represented using binary bits (i.e., 0 and 1). Digital representations are easier to design, storage is easy, accuracy and precision are greater.</a:t>
            </a:r>
          </a:p>
          <a:p>
            <a:pPr algn="just"/>
            <a:r>
              <a:rPr lang="en-US" sz="2000" b="0" i="0" dirty="0">
                <a:solidFill>
                  <a:srgbClr val="000000"/>
                </a:solidFill>
                <a:effectLst/>
                <a:latin typeface="Times New Roman" pitchFamily="18" charset="0"/>
                <a:cs typeface="Times New Roman" pitchFamily="18" charset="0"/>
              </a:rPr>
              <a:t>There are various types of number representation techniques for digital number representation, for example: Binary number system, octal number system, decimal number system, and hexadecimal number system etc. But Binary number system is most relevant and popular for representing numbers in digital computer system.</a:t>
            </a:r>
          </a:p>
        </p:txBody>
      </p:sp>
    </p:spTree>
    <p:extLst>
      <p:ext uri="{BB962C8B-B14F-4D97-AF65-F5344CB8AC3E}">
        <p14:creationId xmlns:p14="http://schemas.microsoft.com/office/powerpoint/2010/main" xmlns="" val="2898161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xmlns="" id="{8D59EA6F-8516-971F-A811-1AB0CA0905A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5926" y="1434905"/>
            <a:ext cx="5852160" cy="237744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36F5ACB9-B956-2383-6E09-B4D2EE5CDE74}"/>
              </a:ext>
            </a:extLst>
          </p:cNvPr>
          <p:cNvSpPr txBox="1"/>
          <p:nvPr/>
        </p:nvSpPr>
        <p:spPr>
          <a:xfrm>
            <a:off x="644770" y="276442"/>
            <a:ext cx="4587630" cy="5232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itchFamily="18" charset="0"/>
                <a:cs typeface="Times New Roman" pitchFamily="18" charset="0"/>
              </a:rPr>
              <a:t>Storing Real Number</a:t>
            </a:r>
          </a:p>
        </p:txBody>
      </p:sp>
      <p:sp>
        <p:nvSpPr>
          <p:cNvPr id="9" name="TextBox 8">
            <a:extLst>
              <a:ext uri="{FF2B5EF4-FFF2-40B4-BE49-F238E27FC236}">
                <a16:creationId xmlns:a16="http://schemas.microsoft.com/office/drawing/2014/main" xmlns="" id="{EE102F38-ABF3-4CAB-AE84-19422BFCA77C}"/>
              </a:ext>
            </a:extLst>
          </p:cNvPr>
          <p:cNvSpPr txBox="1"/>
          <p:nvPr/>
        </p:nvSpPr>
        <p:spPr>
          <a:xfrm>
            <a:off x="799514" y="956603"/>
            <a:ext cx="4587630" cy="400110"/>
          </a:xfrm>
          <a:prstGeom prst="rect">
            <a:avLst/>
          </a:prstGeom>
          <a:noFill/>
        </p:spPr>
        <p:txBody>
          <a:bodyPr wrap="square">
            <a:spAutoFit/>
          </a:bodyPr>
          <a:lstStyle/>
          <a:p>
            <a:pPr algn="just"/>
            <a:r>
              <a:rPr lang="en-US" sz="2000" b="0" i="0" dirty="0">
                <a:solidFill>
                  <a:srgbClr val="000000"/>
                </a:solidFill>
                <a:effectLst/>
                <a:latin typeface="Times New Roman" pitchFamily="18" charset="0"/>
                <a:cs typeface="Times New Roman" pitchFamily="18" charset="0"/>
              </a:rPr>
              <a:t>These are structures as following below </a:t>
            </a:r>
            <a:r>
              <a:rPr lang="en-US" b="0" i="0" dirty="0">
                <a:solidFill>
                  <a:srgbClr val="000000"/>
                </a:solidFill>
                <a:effectLst/>
                <a:latin typeface="Nunito" pitchFamily="2" charset="0"/>
              </a:rPr>
              <a:t>−</a:t>
            </a:r>
            <a:endParaRPr lang="en-IN" dirty="0"/>
          </a:p>
        </p:txBody>
      </p:sp>
      <p:sp>
        <p:nvSpPr>
          <p:cNvPr id="11" name="TextBox 10">
            <a:extLst>
              <a:ext uri="{FF2B5EF4-FFF2-40B4-BE49-F238E27FC236}">
                <a16:creationId xmlns:a16="http://schemas.microsoft.com/office/drawing/2014/main" xmlns="" id="{741377F1-E41E-8DDF-B9C4-318EBD1BF18D}"/>
              </a:ext>
            </a:extLst>
          </p:cNvPr>
          <p:cNvSpPr txBox="1"/>
          <p:nvPr/>
        </p:nvSpPr>
        <p:spPr>
          <a:xfrm>
            <a:off x="644769" y="3924886"/>
            <a:ext cx="8105335" cy="1631216"/>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There are two major approaches to store real numbers (i.e., numbers with fractional component) in modern computing. These are (</a:t>
            </a:r>
            <a:r>
              <a:rPr kumimoji="0" lang="en-US" altLang="en-US" sz="2000" b="0" i="0" u="none" strike="noStrike" cap="none" normalizeH="0" baseline="0" dirty="0" err="1">
                <a:ln>
                  <a:noFill/>
                </a:ln>
                <a:solidFill>
                  <a:srgbClr val="000000"/>
                </a:solidFill>
                <a:effectLst/>
                <a:latin typeface="Times New Roman" pitchFamily="18" charset="0"/>
                <a:cs typeface="Times New Roman" pitchFamily="18" charset="0"/>
              </a:rPr>
              <a:t>i</a:t>
            </a: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 Fixed Point Notation and (ii) Floating Point Notation. In fixed point notation, there are a fixed number of digits after the decimal point, whereas floating point number allows for a varying number of digits after the decimal point.</a:t>
            </a:r>
            <a:endParaRPr kumimoji="0" lang="en-US" altLang="en-US" sz="20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007232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AC1F7E5-7ED2-F6BF-2875-B2DC4A7EC732}"/>
              </a:ext>
            </a:extLst>
          </p:cNvPr>
          <p:cNvSpPr>
            <a:spLocks noChangeArrowheads="1"/>
          </p:cNvSpPr>
          <p:nvPr/>
        </p:nvSpPr>
        <p:spPr bwMode="auto">
          <a:xfrm>
            <a:off x="302969" y="689316"/>
            <a:ext cx="8029075" cy="49910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214245"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Times New Roman" pitchFamily="18" charset="0"/>
                <a:cs typeface="Times New Roman" pitchFamily="18" charset="0"/>
              </a:rPr>
              <a:t>Fixed-Point </a:t>
            </a:r>
            <a:r>
              <a:rPr kumimoji="0" lang="en-US" altLang="en-US" sz="2800" b="1" i="0" u="none" strike="noStrike" cap="none" normalizeH="0" baseline="0" dirty="0">
                <a:ln>
                  <a:noFill/>
                </a:ln>
                <a:solidFill>
                  <a:srgbClr val="000000"/>
                </a:solidFill>
                <a:effectLst/>
                <a:latin typeface="Times New Roman" pitchFamily="18" charset="0"/>
                <a:cs typeface="Times New Roman" pitchFamily="18" charset="0"/>
              </a:rPr>
              <a:t>Representation </a:t>
            </a:r>
            <a:r>
              <a:rPr kumimoji="0" lang="en-US" altLang="en-US" sz="2000" b="1" i="0" u="none" strike="noStrike" cap="none" normalizeH="0" baseline="0" dirty="0" smtClean="0">
                <a:ln>
                  <a:noFill/>
                </a:ln>
                <a:solidFill>
                  <a:srgbClr val="000000"/>
                </a:solidFill>
                <a:effectLst/>
                <a:latin typeface="Nunito" pitchFamily="2" charset="0"/>
              </a:rPr>
              <a:t>−</a:t>
            </a:r>
            <a:r>
              <a:rPr kumimoji="0" lang="en-US" altLang="en-US" sz="2000" b="0" i="0" u="none" strike="noStrike" cap="none" normalizeH="0" baseline="0" dirty="0" smtClean="0">
                <a:ln>
                  <a:noFill/>
                </a:ln>
                <a:solidFill>
                  <a:srgbClr val="000000"/>
                </a:solidFill>
                <a:effectLst/>
                <a:latin typeface="Times New Roman" pitchFamily="18" charset="0"/>
                <a:cs typeface="Times New Roman" pitchFamily="18" charset="0"/>
              </a:rPr>
              <a:t>This </a:t>
            </a: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representation has fixed number of bits for integer part and for fractional part. For example, if given fixed-point representation is IIII.FFFF, then you can store minimum value is 0000.0001 and maximum value is 9999.9999. There are three parts of a fixed-point number representation: the sign field, integer field, and fractional field.</a:t>
            </a:r>
            <a:endParaRPr kumimoji="0" lang="en-US" alt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alt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We can represent these numbers using:</a:t>
            </a:r>
            <a:endParaRPr kumimoji="0" lang="en-US" alt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Signed representation: range from -(2</a:t>
            </a:r>
            <a:r>
              <a:rPr kumimoji="0" lang="en-US" altLang="en-US" sz="2000" b="0" i="0" u="none" strike="noStrike" cap="none" normalizeH="0" baseline="30000" dirty="0">
                <a:ln>
                  <a:noFill/>
                </a:ln>
                <a:solidFill>
                  <a:srgbClr val="000000"/>
                </a:solidFill>
                <a:effectLst/>
                <a:latin typeface="Times New Roman" pitchFamily="18" charset="0"/>
                <a:cs typeface="Times New Roman" pitchFamily="18" charset="0"/>
              </a:rPr>
              <a:t>(k-1)</a:t>
            </a: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-1) to (2</a:t>
            </a:r>
            <a:r>
              <a:rPr kumimoji="0" lang="en-US" altLang="en-US" sz="2000" b="0" i="0" u="none" strike="noStrike" cap="none" normalizeH="0" baseline="30000" dirty="0">
                <a:ln>
                  <a:noFill/>
                </a:ln>
                <a:solidFill>
                  <a:srgbClr val="000000"/>
                </a:solidFill>
                <a:effectLst/>
                <a:latin typeface="Times New Roman" pitchFamily="18" charset="0"/>
                <a:cs typeface="Times New Roman" pitchFamily="18" charset="0"/>
              </a:rPr>
              <a:t>(k-1)</a:t>
            </a: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-1), for k bits.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1’s complement representation: range from -(2</a:t>
            </a:r>
            <a:r>
              <a:rPr kumimoji="0" lang="en-US" altLang="en-US" sz="2000" b="0" i="0" u="none" strike="noStrike" cap="none" normalizeH="0" baseline="30000" dirty="0">
                <a:ln>
                  <a:noFill/>
                </a:ln>
                <a:solidFill>
                  <a:srgbClr val="000000"/>
                </a:solidFill>
                <a:effectLst/>
                <a:latin typeface="Times New Roman" pitchFamily="18" charset="0"/>
                <a:cs typeface="Times New Roman" pitchFamily="18" charset="0"/>
              </a:rPr>
              <a:t>(k-1)</a:t>
            </a: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-1) to (2</a:t>
            </a:r>
            <a:r>
              <a:rPr kumimoji="0" lang="en-US" altLang="en-US" sz="2000" b="0" i="0" u="none" strike="noStrike" cap="none" normalizeH="0" baseline="30000" dirty="0">
                <a:ln>
                  <a:noFill/>
                </a:ln>
                <a:solidFill>
                  <a:srgbClr val="000000"/>
                </a:solidFill>
                <a:effectLst/>
                <a:latin typeface="Times New Roman" pitchFamily="18" charset="0"/>
                <a:cs typeface="Times New Roman" pitchFamily="18" charset="0"/>
              </a:rPr>
              <a:t>(k-1)</a:t>
            </a: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-1), for k bits.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2’s complementation representation: range from -(2</a:t>
            </a:r>
            <a:r>
              <a:rPr kumimoji="0" lang="en-US" altLang="en-US" sz="2000" b="0" i="0" u="none" strike="noStrike" cap="none" normalizeH="0" baseline="30000" dirty="0">
                <a:ln>
                  <a:noFill/>
                </a:ln>
                <a:solidFill>
                  <a:srgbClr val="000000"/>
                </a:solidFill>
                <a:effectLst/>
                <a:latin typeface="Times New Roman" pitchFamily="18" charset="0"/>
                <a:cs typeface="Times New Roman" pitchFamily="18" charset="0"/>
              </a:rPr>
              <a:t>(k-1)</a:t>
            </a: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 to (2</a:t>
            </a:r>
            <a:r>
              <a:rPr kumimoji="0" lang="en-US" altLang="en-US" sz="2000" b="0" i="0" u="none" strike="noStrike" cap="none" normalizeH="0" baseline="30000" dirty="0">
                <a:ln>
                  <a:noFill/>
                </a:ln>
                <a:solidFill>
                  <a:srgbClr val="000000"/>
                </a:solidFill>
                <a:effectLst/>
                <a:latin typeface="Times New Roman" pitchFamily="18" charset="0"/>
                <a:cs typeface="Times New Roman" pitchFamily="18" charset="0"/>
              </a:rPr>
              <a:t>(k-1)</a:t>
            </a: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-1), for k bits.</a:t>
            </a:r>
            <a:endParaRPr kumimoji="0" lang="en-US" altLang="en-US" sz="2000" b="0" i="0" u="none" strike="noStrike" cap="none" normalizeH="0" baseline="0" dirty="0">
              <a:ln>
                <a:noFill/>
              </a:ln>
              <a:solidFill>
                <a:srgbClr val="747579"/>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2’s complementation representation is preferred in computer system because of unambiguous property and easier for arithmetic operations.</a:t>
            </a:r>
            <a:endParaRPr kumimoji="0" lang="en-US" altLang="en-US" sz="20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40962" name="Picture 2">
            <a:extLst>
              <a:ext uri="{FF2B5EF4-FFF2-40B4-BE49-F238E27FC236}">
                <a16:creationId xmlns:a16="http://schemas.microsoft.com/office/drawing/2014/main" xmlns="" id="{7B3632E2-0E94-5A39-828C-6C8F931A063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5738" y="-14016038"/>
            <a:ext cx="3657600" cy="7905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1651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3246FC7-2618-E12D-E73D-155623D8F796}"/>
              </a:ext>
            </a:extLst>
          </p:cNvPr>
          <p:cNvSpPr txBox="1"/>
          <p:nvPr/>
        </p:nvSpPr>
        <p:spPr>
          <a:xfrm>
            <a:off x="664307" y="976725"/>
            <a:ext cx="7804443" cy="5232202"/>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Times New Roman" pitchFamily="18" charset="0"/>
                <a:cs typeface="Times New Roman" pitchFamily="18" charset="0"/>
              </a:rPr>
              <a:t>Example −</a:t>
            </a: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Assume number is using 32-bit format which reserve 1 bit for the sign, 15 bits for the integer part and 16 bits for the fractional part.</a:t>
            </a:r>
            <a:endParaRPr kumimoji="0" lang="en-US" alt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Then, -43.625 is represented as following:</a:t>
            </a:r>
            <a:endParaRPr kumimoji="0" lang="en-US" alt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Nunito" pitchFamily="2" charset="0"/>
              </a:rPr>
              <a:t>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00000"/>
              </a:solidFill>
              <a:effectLst/>
              <a:latin typeface="Nunito"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rgbClr val="000000"/>
              </a:solidFill>
              <a:latin typeface="Nunito"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000" dirty="0" smtClean="0">
              <a:solidFill>
                <a:srgbClr val="000000"/>
              </a:soli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Times New Roman" pitchFamily="18" charset="0"/>
                <a:cs typeface="Times New Roman" pitchFamily="18" charset="0"/>
              </a:rPr>
              <a:t>Where</a:t>
            </a: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 0 is used to represent + and 1 is used to represent. 000000000101011 is 15 bit binary value for decimal 43 and 1010000000000000 is 16 bit binary value for fractional 0.625.</a:t>
            </a:r>
            <a:endParaRPr kumimoji="0" lang="en-US" alt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The advantage of using a fixed-point representation is performance and disadvantage is  relatively limited range of values that they can represent. So, it is usually inadequate for numerical analysis as it does not allow enough numbers and accuracy. A number whose representation exceeds 32 bits would have to be stored inexactly.</a:t>
            </a:r>
            <a:endParaRPr kumimoji="0" lang="en-US" alt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rPr>
              <a:t/>
            </a:r>
            <a:br>
              <a:rPr kumimoji="0" lang="en-US" altLang="en-US" sz="1000" b="0" i="0" u="none" strike="noStrike" cap="none" normalizeH="0" baseline="0" dirty="0">
                <a:ln>
                  <a:noFill/>
                </a:ln>
                <a:solidFill>
                  <a:schemeClr val="tx1"/>
                </a:solidFill>
                <a:effectLst/>
                <a:latin typeface="Arial" panose="020B0604020202020204" pitchFamily="34" charset="0"/>
              </a:rPr>
            </a:b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xmlns="" id="{A04D816F-BE61-0341-604D-16B70C230C9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20089" y="2291615"/>
            <a:ext cx="6617141" cy="771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8297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4FF3D5D-8843-BA2D-A36C-20F29851973D}"/>
              </a:ext>
            </a:extLst>
          </p:cNvPr>
          <p:cNvSpPr>
            <a:spLocks noChangeArrowheads="1"/>
          </p:cNvSpPr>
          <p:nvPr/>
        </p:nvSpPr>
        <p:spPr bwMode="auto">
          <a:xfrm>
            <a:off x="597878" y="386440"/>
            <a:ext cx="7927144" cy="3123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The advantage of using a fixed-point representation is performance and disadvantage is  relatively limited range of values that they can represent. So, it is usually inadequate for numerical analysis as it does not allow enough numbers and accuracy. A number whose representation exceeds 32 bits would have to be stored inexactly.</a:t>
            </a:r>
            <a:endParaRPr kumimoji="0" lang="en-US" alt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Nunito" pitchFamily="2" charset="0"/>
              </a:rPr>
              <a:t>      </a:t>
            </a:r>
            <a:r>
              <a:rPr kumimoji="0" lang="en-US" altLang="en-US" sz="9700" b="0" i="0" u="none" strike="noStrike" cap="none" normalizeH="0" baseline="0" dirty="0">
                <a:ln>
                  <a:noFill/>
                </a:ln>
                <a:solidFill>
                  <a:srgbClr val="000000"/>
                </a:solidFill>
                <a:effectLst/>
                <a:latin typeface="Nunito" pitchFamily="2"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4034" name="Picture 2">
            <a:extLst>
              <a:ext uri="{FF2B5EF4-FFF2-40B4-BE49-F238E27FC236}">
                <a16:creationId xmlns:a16="http://schemas.microsoft.com/office/drawing/2014/main" xmlns="" id="{4A999BE4-68EA-B7C4-1617-8BD0DD2AD80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9994" y="2180493"/>
            <a:ext cx="6696221" cy="157558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xmlns="" id="{24C57D7F-425A-1078-BFD8-5039B4CCA8AB}"/>
              </a:ext>
            </a:extLst>
          </p:cNvPr>
          <p:cNvSpPr txBox="1"/>
          <p:nvPr/>
        </p:nvSpPr>
        <p:spPr>
          <a:xfrm>
            <a:off x="691662" y="3953022"/>
            <a:ext cx="7917766" cy="1631216"/>
          </a:xfrm>
          <a:prstGeom prst="rect">
            <a:avLst/>
          </a:prstGeom>
          <a:noFill/>
        </p:spPr>
        <p:txBody>
          <a:bodyPr wrap="square">
            <a:spAutoFit/>
          </a:bodyPr>
          <a:lstStyle/>
          <a:p>
            <a:pPr algn="just"/>
            <a:r>
              <a:rPr lang="en-US" sz="2000" b="0" i="0" dirty="0">
                <a:solidFill>
                  <a:srgbClr val="000000"/>
                </a:solidFill>
                <a:effectLst/>
                <a:latin typeface="Times New Roman" pitchFamily="18" charset="0"/>
                <a:cs typeface="Times New Roman" pitchFamily="18" charset="0"/>
              </a:rPr>
              <a:t>These are above smallest positive number and largest positive number which can be store in 32-bit representation as given above format. Therefore, the smallest positive number is 2</a:t>
            </a:r>
            <a:r>
              <a:rPr lang="en-US" sz="2000" b="0" i="0" baseline="30000" dirty="0">
                <a:solidFill>
                  <a:srgbClr val="000000"/>
                </a:solidFill>
                <a:effectLst/>
                <a:latin typeface="Times New Roman" pitchFamily="18" charset="0"/>
                <a:cs typeface="Times New Roman" pitchFamily="18" charset="0"/>
              </a:rPr>
              <a:t>-16</a:t>
            </a:r>
            <a:r>
              <a:rPr lang="en-US" sz="2000" b="0" i="0" dirty="0">
                <a:solidFill>
                  <a:srgbClr val="000000"/>
                </a:solidFill>
                <a:effectLst/>
                <a:latin typeface="Times New Roman" pitchFamily="18" charset="0"/>
                <a:cs typeface="Times New Roman" pitchFamily="18" charset="0"/>
              </a:rPr>
              <a:t> ≈  0.000015 approximate and the largest positive number is (2</a:t>
            </a:r>
            <a:r>
              <a:rPr lang="en-US" sz="2000" b="0" i="0" baseline="30000" dirty="0">
                <a:solidFill>
                  <a:srgbClr val="000000"/>
                </a:solidFill>
                <a:effectLst/>
                <a:latin typeface="Times New Roman" pitchFamily="18" charset="0"/>
                <a:cs typeface="Times New Roman" pitchFamily="18" charset="0"/>
              </a:rPr>
              <a:t>15</a:t>
            </a:r>
            <a:r>
              <a:rPr lang="en-US" sz="2000" b="0" i="0" dirty="0">
                <a:solidFill>
                  <a:srgbClr val="000000"/>
                </a:solidFill>
                <a:effectLst/>
                <a:latin typeface="Times New Roman" pitchFamily="18" charset="0"/>
                <a:cs typeface="Times New Roman" pitchFamily="18" charset="0"/>
              </a:rPr>
              <a:t>-1)+(1-2</a:t>
            </a:r>
            <a:r>
              <a:rPr lang="en-US" sz="2000" b="0" i="0" baseline="30000" dirty="0">
                <a:solidFill>
                  <a:srgbClr val="000000"/>
                </a:solidFill>
                <a:effectLst/>
                <a:latin typeface="Times New Roman" pitchFamily="18" charset="0"/>
                <a:cs typeface="Times New Roman" pitchFamily="18" charset="0"/>
              </a:rPr>
              <a:t>-16</a:t>
            </a:r>
            <a:r>
              <a:rPr lang="en-US" sz="2000" b="0" i="0" dirty="0">
                <a:solidFill>
                  <a:srgbClr val="000000"/>
                </a:solidFill>
                <a:effectLst/>
                <a:latin typeface="Times New Roman" pitchFamily="18" charset="0"/>
                <a:cs typeface="Times New Roman" pitchFamily="18" charset="0"/>
              </a:rPr>
              <a:t>)=2</a:t>
            </a:r>
            <a:r>
              <a:rPr lang="en-US" sz="2000" b="0" i="0" baseline="30000" dirty="0">
                <a:solidFill>
                  <a:srgbClr val="000000"/>
                </a:solidFill>
                <a:effectLst/>
                <a:latin typeface="Times New Roman" pitchFamily="18" charset="0"/>
                <a:cs typeface="Times New Roman" pitchFamily="18" charset="0"/>
              </a:rPr>
              <a:t>15</a:t>
            </a:r>
            <a:r>
              <a:rPr lang="en-US" sz="2000" b="0" i="0" dirty="0">
                <a:solidFill>
                  <a:srgbClr val="000000"/>
                </a:solidFill>
                <a:effectLst/>
                <a:latin typeface="Times New Roman" pitchFamily="18" charset="0"/>
                <a:cs typeface="Times New Roman" pitchFamily="18" charset="0"/>
              </a:rPr>
              <a:t>(1-2</a:t>
            </a:r>
            <a:r>
              <a:rPr lang="en-US" sz="2000" b="0" i="0" baseline="30000" dirty="0">
                <a:solidFill>
                  <a:srgbClr val="000000"/>
                </a:solidFill>
                <a:effectLst/>
                <a:latin typeface="Times New Roman" pitchFamily="18" charset="0"/>
                <a:cs typeface="Times New Roman" pitchFamily="18" charset="0"/>
              </a:rPr>
              <a:t>-16</a:t>
            </a:r>
            <a:r>
              <a:rPr lang="en-US" sz="2000" b="0" i="0" dirty="0">
                <a:solidFill>
                  <a:srgbClr val="000000"/>
                </a:solidFill>
                <a:effectLst/>
                <a:latin typeface="Times New Roman" pitchFamily="18" charset="0"/>
                <a:cs typeface="Times New Roman" pitchFamily="18" charset="0"/>
              </a:rPr>
              <a:t>) =32768, and gap between these numbers is 2</a:t>
            </a:r>
            <a:r>
              <a:rPr lang="en-US" sz="2000" b="0" i="0" baseline="30000" dirty="0">
                <a:solidFill>
                  <a:srgbClr val="000000"/>
                </a:solidFill>
                <a:effectLst/>
                <a:latin typeface="Times New Roman" pitchFamily="18" charset="0"/>
                <a:cs typeface="Times New Roman" pitchFamily="18" charset="0"/>
              </a:rPr>
              <a:t>-16</a:t>
            </a:r>
            <a:r>
              <a:rPr lang="en-US" sz="2000" b="0" i="0" dirty="0">
                <a:solidFill>
                  <a:srgbClr val="000000"/>
                </a:solidFill>
                <a:effectLst/>
                <a:latin typeface="Times New Roman" pitchFamily="18" charset="0"/>
                <a:cs typeface="Times New Roman" pitchFamily="18" charset="0"/>
              </a:rPr>
              <a:t>.</a:t>
            </a:r>
            <a:endParaRPr lang="en-IN" sz="20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9BDD770B-3882-AB22-6701-DC6410AE5DA2}"/>
              </a:ext>
            </a:extLst>
          </p:cNvPr>
          <p:cNvSpPr txBox="1"/>
          <p:nvPr/>
        </p:nvSpPr>
        <p:spPr>
          <a:xfrm>
            <a:off x="597878" y="5655212"/>
            <a:ext cx="7955279" cy="707886"/>
          </a:xfrm>
          <a:prstGeom prst="rect">
            <a:avLst/>
          </a:prstGeom>
          <a:noFill/>
        </p:spPr>
        <p:txBody>
          <a:bodyPr wrap="square">
            <a:spAutoFit/>
          </a:bodyPr>
          <a:lstStyle/>
          <a:p>
            <a:pPr algn="just"/>
            <a:r>
              <a:rPr lang="en-US" sz="2000" b="0" i="0" dirty="0">
                <a:solidFill>
                  <a:srgbClr val="000000"/>
                </a:solidFill>
                <a:effectLst/>
                <a:latin typeface="Times New Roman" pitchFamily="18" charset="0"/>
                <a:cs typeface="Times New Roman" pitchFamily="18" charset="0"/>
              </a:rPr>
              <a:t>We can move the radix point either left or right with the help of only integer field is 1.`	</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3893519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51682C2-0AB5-78BD-DC2C-EA7126F130FD}"/>
              </a:ext>
            </a:extLst>
          </p:cNvPr>
          <p:cNvSpPr txBox="1"/>
          <p:nvPr/>
        </p:nvSpPr>
        <p:spPr>
          <a:xfrm>
            <a:off x="500184" y="604806"/>
            <a:ext cx="7898227" cy="3016210"/>
          </a:xfrm>
          <a:prstGeom prst="rect">
            <a:avLst/>
          </a:prstGeom>
          <a:noFill/>
        </p:spPr>
        <p:txBody>
          <a:bodyPr wrap="square">
            <a:spAutoFit/>
          </a:bodyPr>
          <a:lstStyle/>
          <a:p>
            <a:pPr algn="ctr"/>
            <a:r>
              <a:rPr lang="en-US" sz="2800" b="1" i="0" dirty="0">
                <a:solidFill>
                  <a:srgbClr val="000000"/>
                </a:solidFill>
                <a:effectLst/>
                <a:latin typeface="Times New Roman" pitchFamily="18" charset="0"/>
                <a:cs typeface="Times New Roman" pitchFamily="18" charset="0"/>
              </a:rPr>
              <a:t>Floating-Point Representation </a:t>
            </a:r>
            <a:r>
              <a:rPr lang="en-US" b="1" i="0" dirty="0" smtClean="0">
                <a:solidFill>
                  <a:srgbClr val="000000"/>
                </a:solidFill>
                <a:effectLst/>
                <a:latin typeface="Nunito" pitchFamily="2" charset="0"/>
              </a:rPr>
              <a:t>−</a:t>
            </a:r>
            <a:r>
              <a:rPr lang="en-US" dirty="0">
                <a:solidFill>
                  <a:srgbClr val="000000"/>
                </a:solidFill>
                <a:latin typeface="Nunito" pitchFamily="2" charset="0"/>
              </a:rPr>
              <a:t> </a:t>
            </a:r>
            <a:endParaRPr lang="en-US" dirty="0" smtClean="0">
              <a:solidFill>
                <a:srgbClr val="000000"/>
              </a:solidFill>
              <a:latin typeface="Nunito" pitchFamily="2" charset="0"/>
            </a:endParaRPr>
          </a:p>
          <a:p>
            <a:pPr algn="just"/>
            <a:r>
              <a:rPr lang="en-US" b="0" i="0" dirty="0" smtClean="0">
                <a:solidFill>
                  <a:srgbClr val="000000"/>
                </a:solidFill>
                <a:effectLst/>
                <a:latin typeface="Times New Roman" pitchFamily="18" charset="0"/>
                <a:cs typeface="Times New Roman" pitchFamily="18" charset="0"/>
              </a:rPr>
              <a:t>This </a:t>
            </a:r>
            <a:r>
              <a:rPr lang="en-US" b="0" i="0" dirty="0">
                <a:solidFill>
                  <a:srgbClr val="000000"/>
                </a:solidFill>
                <a:effectLst/>
                <a:latin typeface="Times New Roman" pitchFamily="18" charset="0"/>
                <a:cs typeface="Times New Roman" pitchFamily="18" charset="0"/>
              </a:rPr>
              <a:t>representation does not reserve a specific number of bits for the integer part or the fractional part. Instead it reserves a certain number of bits for the number (called the mantissa or significand) and a certain number of bits to say where within that number the decimal place sits (called the exponent).</a:t>
            </a:r>
          </a:p>
          <a:p>
            <a:pPr algn="just"/>
            <a:r>
              <a:rPr lang="en-US" b="0" i="0" dirty="0">
                <a:solidFill>
                  <a:srgbClr val="000000"/>
                </a:solidFill>
                <a:effectLst/>
                <a:latin typeface="Times New Roman" pitchFamily="18" charset="0"/>
                <a:cs typeface="Times New Roman" pitchFamily="18" charset="0"/>
              </a:rPr>
              <a:t>The floating number representation of a number has two part: the first part represents a signed fixed point number called mantissa. The second part of designates the position of the decimal (or binary) point and is called the exponent. The fixed point mantissa may be fraction or an integer. Floating -point is always interpreted to represent a number in the following form: </a:t>
            </a:r>
            <a:r>
              <a:rPr lang="en-US" b="0" i="0" dirty="0" err="1">
                <a:solidFill>
                  <a:srgbClr val="000000"/>
                </a:solidFill>
                <a:effectLst/>
                <a:latin typeface="Times New Roman" pitchFamily="18" charset="0"/>
                <a:cs typeface="Times New Roman" pitchFamily="18" charset="0"/>
              </a:rPr>
              <a:t>Mxr</a:t>
            </a:r>
            <a:r>
              <a:rPr lang="en-US" b="0" i="0" baseline="30000" dirty="0" err="1">
                <a:solidFill>
                  <a:srgbClr val="000000"/>
                </a:solidFill>
                <a:effectLst/>
                <a:latin typeface="Times New Roman" pitchFamily="18" charset="0"/>
                <a:cs typeface="Times New Roman" pitchFamily="18" charset="0"/>
              </a:rPr>
              <a:t>e</a:t>
            </a:r>
            <a:r>
              <a:rPr lang="en-US" b="0" i="0" dirty="0">
                <a:solidFill>
                  <a:srgbClr val="000000"/>
                </a:solidFill>
                <a:effectLst/>
                <a:latin typeface="Times New Roman" pitchFamily="18" charset="0"/>
                <a:cs typeface="Times New Roman" pitchFamily="18" charset="0"/>
              </a:rPr>
              <a:t>.</a:t>
            </a:r>
          </a:p>
        </p:txBody>
      </p:sp>
      <p:sp>
        <p:nvSpPr>
          <p:cNvPr id="5" name="TextBox 4">
            <a:extLst>
              <a:ext uri="{FF2B5EF4-FFF2-40B4-BE49-F238E27FC236}">
                <a16:creationId xmlns:a16="http://schemas.microsoft.com/office/drawing/2014/main" xmlns="" id="{5FCBF502-F512-7810-5AA1-D46F0C0E6A1D}"/>
              </a:ext>
            </a:extLst>
          </p:cNvPr>
          <p:cNvSpPr txBox="1"/>
          <p:nvPr/>
        </p:nvSpPr>
        <p:spPr>
          <a:xfrm>
            <a:off x="500185" y="3770142"/>
            <a:ext cx="7924800" cy="1631216"/>
          </a:xfrm>
          <a:prstGeom prst="rect">
            <a:avLst/>
          </a:prstGeom>
          <a:noFill/>
        </p:spPr>
        <p:txBody>
          <a:bodyPr wrap="square">
            <a:spAutoFit/>
          </a:bodyPr>
          <a:lstStyle/>
          <a:p>
            <a:pPr algn="just"/>
            <a:r>
              <a:rPr lang="en-US" sz="2000" b="0" i="0" dirty="0">
                <a:solidFill>
                  <a:srgbClr val="000000"/>
                </a:solidFill>
                <a:effectLst/>
                <a:latin typeface="Times New Roman" pitchFamily="18" charset="0"/>
                <a:cs typeface="Times New Roman" pitchFamily="18" charset="0"/>
              </a:rPr>
              <a:t>Only the mantissa m and the exponent e are physically represented in the register (including their sign). A floating-point binary number is represented in a similar manner except that is uses base 2 for the exponent. A floating-point number is said to be normalized if the most significant digit of the mantissa is 1.</a:t>
            </a:r>
            <a:endParaRPr lang="en-IN" sz="2000" dirty="0">
              <a:latin typeface="Times New Roman" pitchFamily="18" charset="0"/>
              <a:cs typeface="Times New Roman" pitchFamily="18" charset="0"/>
            </a:endParaRPr>
          </a:p>
        </p:txBody>
      </p:sp>
      <p:pic>
        <p:nvPicPr>
          <p:cNvPr id="45058" name="Picture 2">
            <a:extLst>
              <a:ext uri="{FF2B5EF4-FFF2-40B4-BE49-F238E27FC236}">
                <a16:creationId xmlns:a16="http://schemas.microsoft.com/office/drawing/2014/main" xmlns="" id="{1C91EC7E-A693-A13C-B9B2-7EF92E152A6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50498" y="5514535"/>
            <a:ext cx="6752493" cy="7455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4538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CFF1C2D-872D-0013-B281-FBBD16A13B7F}"/>
              </a:ext>
            </a:extLst>
          </p:cNvPr>
          <p:cNvSpPr txBox="1"/>
          <p:nvPr/>
        </p:nvSpPr>
        <p:spPr>
          <a:xfrm>
            <a:off x="484552" y="372001"/>
            <a:ext cx="7463693" cy="3785652"/>
          </a:xfrm>
          <a:prstGeom prst="rect">
            <a:avLst/>
          </a:prstGeom>
          <a:noFill/>
        </p:spPr>
        <p:txBody>
          <a:bodyPr wrap="square">
            <a:spAutoFit/>
          </a:bodyPr>
          <a:lstStyle/>
          <a:p>
            <a:pPr algn="just"/>
            <a:r>
              <a:rPr lang="en-US" sz="2000" b="0" i="0" dirty="0">
                <a:solidFill>
                  <a:srgbClr val="000000"/>
                </a:solidFill>
                <a:effectLst/>
                <a:latin typeface="Times New Roman" pitchFamily="18" charset="0"/>
                <a:cs typeface="Times New Roman" pitchFamily="18" charset="0"/>
              </a:rPr>
              <a:t>So, actual number is (-1)</a:t>
            </a:r>
            <a:r>
              <a:rPr lang="en-US" sz="2000" b="0" i="0" baseline="30000" dirty="0">
                <a:solidFill>
                  <a:srgbClr val="000000"/>
                </a:solidFill>
                <a:effectLst/>
                <a:latin typeface="Times New Roman" pitchFamily="18" charset="0"/>
                <a:cs typeface="Times New Roman" pitchFamily="18" charset="0"/>
              </a:rPr>
              <a:t>s</a:t>
            </a:r>
            <a:r>
              <a:rPr lang="en-US" sz="2000" b="0" i="0" dirty="0">
                <a:solidFill>
                  <a:srgbClr val="000000"/>
                </a:solidFill>
                <a:effectLst/>
                <a:latin typeface="Times New Roman" pitchFamily="18" charset="0"/>
                <a:cs typeface="Times New Roman" pitchFamily="18" charset="0"/>
              </a:rPr>
              <a:t>(1+m)x2</a:t>
            </a:r>
            <a:r>
              <a:rPr lang="en-US" sz="2000" b="0" i="0" baseline="30000" dirty="0">
                <a:solidFill>
                  <a:srgbClr val="000000"/>
                </a:solidFill>
                <a:effectLst/>
                <a:latin typeface="Times New Roman" pitchFamily="18" charset="0"/>
                <a:cs typeface="Times New Roman" pitchFamily="18" charset="0"/>
              </a:rPr>
              <a:t>(e-Bias)</a:t>
            </a:r>
            <a:r>
              <a:rPr lang="en-US" sz="2000" b="0" i="0" dirty="0">
                <a:solidFill>
                  <a:srgbClr val="000000"/>
                </a:solidFill>
                <a:effectLst/>
                <a:latin typeface="Times New Roman" pitchFamily="18" charset="0"/>
                <a:cs typeface="Times New Roman" pitchFamily="18" charset="0"/>
              </a:rPr>
              <a:t>, where </a:t>
            </a:r>
            <a:r>
              <a:rPr lang="en-US" sz="2000" b="0" i="1" dirty="0">
                <a:solidFill>
                  <a:srgbClr val="000000"/>
                </a:solidFill>
                <a:effectLst/>
                <a:latin typeface="Times New Roman" pitchFamily="18" charset="0"/>
                <a:cs typeface="Times New Roman" pitchFamily="18" charset="0"/>
              </a:rPr>
              <a:t>s </a:t>
            </a:r>
            <a:r>
              <a:rPr lang="en-US" sz="2000" b="0" i="0" dirty="0">
                <a:solidFill>
                  <a:srgbClr val="000000"/>
                </a:solidFill>
                <a:effectLst/>
                <a:latin typeface="Times New Roman" pitchFamily="18" charset="0"/>
                <a:cs typeface="Times New Roman" pitchFamily="18" charset="0"/>
              </a:rPr>
              <a:t>is the sign bit, </a:t>
            </a:r>
            <a:r>
              <a:rPr lang="en-US" sz="2000" b="0" i="1" dirty="0">
                <a:solidFill>
                  <a:srgbClr val="000000"/>
                </a:solidFill>
                <a:effectLst/>
                <a:latin typeface="Times New Roman" pitchFamily="18" charset="0"/>
                <a:cs typeface="Times New Roman" pitchFamily="18" charset="0"/>
              </a:rPr>
              <a:t>m </a:t>
            </a:r>
            <a:r>
              <a:rPr lang="en-US" sz="2000" b="0" i="0" dirty="0">
                <a:solidFill>
                  <a:srgbClr val="000000"/>
                </a:solidFill>
                <a:effectLst/>
                <a:latin typeface="Times New Roman" pitchFamily="18" charset="0"/>
                <a:cs typeface="Times New Roman" pitchFamily="18" charset="0"/>
              </a:rPr>
              <a:t>is the mantissa, </a:t>
            </a:r>
            <a:r>
              <a:rPr lang="en-US" sz="2000" b="0" i="1" dirty="0">
                <a:solidFill>
                  <a:srgbClr val="000000"/>
                </a:solidFill>
                <a:effectLst/>
                <a:latin typeface="Times New Roman" pitchFamily="18" charset="0"/>
                <a:cs typeface="Times New Roman" pitchFamily="18" charset="0"/>
              </a:rPr>
              <a:t>e </a:t>
            </a:r>
            <a:r>
              <a:rPr lang="en-US" sz="2000" b="0" i="0" dirty="0">
                <a:solidFill>
                  <a:srgbClr val="000000"/>
                </a:solidFill>
                <a:effectLst/>
                <a:latin typeface="Times New Roman" pitchFamily="18" charset="0"/>
                <a:cs typeface="Times New Roman" pitchFamily="18" charset="0"/>
              </a:rPr>
              <a:t>is the exponent value, and </a:t>
            </a:r>
            <a:r>
              <a:rPr lang="en-US" sz="2000" b="0" i="1" dirty="0">
                <a:solidFill>
                  <a:srgbClr val="000000"/>
                </a:solidFill>
                <a:effectLst/>
                <a:latin typeface="Times New Roman" pitchFamily="18" charset="0"/>
                <a:cs typeface="Times New Roman" pitchFamily="18" charset="0"/>
              </a:rPr>
              <a:t>Bias </a:t>
            </a:r>
            <a:r>
              <a:rPr lang="en-US" sz="2000" b="0" i="0" dirty="0">
                <a:solidFill>
                  <a:srgbClr val="000000"/>
                </a:solidFill>
                <a:effectLst/>
                <a:latin typeface="Times New Roman" pitchFamily="18" charset="0"/>
                <a:cs typeface="Times New Roman" pitchFamily="18" charset="0"/>
              </a:rPr>
              <a:t>is the bias number.</a:t>
            </a:r>
          </a:p>
          <a:p>
            <a:pPr algn="just"/>
            <a:r>
              <a:rPr lang="en-US" sz="2000" b="0" i="0" dirty="0">
                <a:solidFill>
                  <a:srgbClr val="000000"/>
                </a:solidFill>
                <a:effectLst/>
                <a:latin typeface="Times New Roman" pitchFamily="18" charset="0"/>
                <a:cs typeface="Times New Roman" pitchFamily="18" charset="0"/>
              </a:rPr>
              <a:t>Note that signed integers and exponent are represented by either sign representation, or one’s complement representation, or two’s complement representation.</a:t>
            </a:r>
          </a:p>
          <a:p>
            <a:pPr algn="just"/>
            <a:r>
              <a:rPr lang="en-US" sz="2000" b="0" i="0" dirty="0">
                <a:solidFill>
                  <a:srgbClr val="000000"/>
                </a:solidFill>
                <a:effectLst/>
                <a:latin typeface="Times New Roman" pitchFamily="18" charset="0"/>
                <a:cs typeface="Times New Roman" pitchFamily="18" charset="0"/>
              </a:rPr>
              <a:t>The floating point representation is more flexible. Any non-zero number can be represented in the normalized form of  ±(1.b</a:t>
            </a:r>
            <a:r>
              <a:rPr lang="en-US" sz="2000" b="0" i="0" baseline="-25000" dirty="0">
                <a:solidFill>
                  <a:srgbClr val="000000"/>
                </a:solidFill>
                <a:effectLst/>
                <a:latin typeface="Times New Roman" pitchFamily="18" charset="0"/>
                <a:cs typeface="Times New Roman" pitchFamily="18" charset="0"/>
              </a:rPr>
              <a:t>1</a:t>
            </a:r>
            <a:r>
              <a:rPr lang="en-US" sz="2000" b="0" i="0" dirty="0">
                <a:solidFill>
                  <a:srgbClr val="000000"/>
                </a:solidFill>
                <a:effectLst/>
                <a:latin typeface="Times New Roman" pitchFamily="18" charset="0"/>
                <a:cs typeface="Times New Roman" pitchFamily="18" charset="0"/>
              </a:rPr>
              <a:t>b</a:t>
            </a:r>
            <a:r>
              <a:rPr lang="en-US" sz="2000" b="0" i="0" baseline="-25000" dirty="0">
                <a:solidFill>
                  <a:srgbClr val="000000"/>
                </a:solidFill>
                <a:effectLst/>
                <a:latin typeface="Times New Roman" pitchFamily="18" charset="0"/>
                <a:cs typeface="Times New Roman" pitchFamily="18" charset="0"/>
              </a:rPr>
              <a:t>2</a:t>
            </a:r>
            <a:r>
              <a:rPr lang="en-US" sz="2000" b="0" i="0" dirty="0">
                <a:solidFill>
                  <a:srgbClr val="000000"/>
                </a:solidFill>
                <a:effectLst/>
                <a:latin typeface="Times New Roman" pitchFamily="18" charset="0"/>
                <a:cs typeface="Times New Roman" pitchFamily="18" charset="0"/>
              </a:rPr>
              <a:t>b</a:t>
            </a:r>
            <a:r>
              <a:rPr lang="en-US" sz="2000" b="0" i="0" baseline="-25000" dirty="0">
                <a:solidFill>
                  <a:srgbClr val="000000"/>
                </a:solidFill>
                <a:effectLst/>
                <a:latin typeface="Times New Roman" pitchFamily="18" charset="0"/>
                <a:cs typeface="Times New Roman" pitchFamily="18" charset="0"/>
              </a:rPr>
              <a:t>3</a:t>
            </a:r>
            <a:r>
              <a:rPr lang="en-US" sz="2000" b="0" i="0" dirty="0">
                <a:solidFill>
                  <a:srgbClr val="000000"/>
                </a:solidFill>
                <a:effectLst/>
                <a:latin typeface="Times New Roman" pitchFamily="18" charset="0"/>
                <a:cs typeface="Times New Roman" pitchFamily="18" charset="0"/>
              </a:rPr>
              <a:t> ...)</a:t>
            </a:r>
            <a:r>
              <a:rPr lang="en-US" sz="2000" b="0" i="0" baseline="-25000" dirty="0">
                <a:solidFill>
                  <a:srgbClr val="000000"/>
                </a:solidFill>
                <a:effectLst/>
                <a:latin typeface="Times New Roman" pitchFamily="18" charset="0"/>
                <a:cs typeface="Times New Roman" pitchFamily="18" charset="0"/>
              </a:rPr>
              <a:t>2</a:t>
            </a:r>
            <a:r>
              <a:rPr lang="en-US" sz="2000" b="0" i="0" dirty="0">
                <a:solidFill>
                  <a:srgbClr val="000000"/>
                </a:solidFill>
                <a:effectLst/>
                <a:latin typeface="Times New Roman" pitchFamily="18" charset="0"/>
                <a:cs typeface="Times New Roman" pitchFamily="18" charset="0"/>
              </a:rPr>
              <a:t>x2</a:t>
            </a:r>
            <a:r>
              <a:rPr lang="en-US" sz="2000" b="0" i="0" baseline="30000" dirty="0">
                <a:solidFill>
                  <a:srgbClr val="000000"/>
                </a:solidFill>
                <a:effectLst/>
                <a:latin typeface="Times New Roman" pitchFamily="18" charset="0"/>
                <a:cs typeface="Times New Roman" pitchFamily="18" charset="0"/>
              </a:rPr>
              <a:t>n</a:t>
            </a:r>
            <a:r>
              <a:rPr lang="en-US" sz="2000" b="0" i="0" dirty="0">
                <a:solidFill>
                  <a:srgbClr val="000000"/>
                </a:solidFill>
                <a:effectLst/>
                <a:latin typeface="Times New Roman" pitchFamily="18" charset="0"/>
                <a:cs typeface="Times New Roman" pitchFamily="18" charset="0"/>
              </a:rPr>
              <a:t> This is normalized form of a number x.</a:t>
            </a:r>
          </a:p>
          <a:p>
            <a:pPr algn="just"/>
            <a:r>
              <a:rPr lang="en-US" sz="2000" b="1" i="0" dirty="0" smtClean="0">
                <a:solidFill>
                  <a:srgbClr val="000000"/>
                </a:solidFill>
                <a:effectLst/>
                <a:latin typeface="Times New Roman" pitchFamily="18" charset="0"/>
                <a:cs typeface="Times New Roman" pitchFamily="18" charset="0"/>
              </a:rPr>
              <a:t>Example </a:t>
            </a:r>
            <a:r>
              <a:rPr lang="en-US" sz="2000" b="1" i="0" dirty="0">
                <a:solidFill>
                  <a:srgbClr val="000000"/>
                </a:solidFill>
                <a:effectLst/>
                <a:latin typeface="Times New Roman" pitchFamily="18" charset="0"/>
                <a:cs typeface="Times New Roman" pitchFamily="18" charset="0"/>
              </a:rPr>
              <a:t>−</a:t>
            </a:r>
            <a:r>
              <a:rPr lang="en-US" sz="2000" b="0" i="0" dirty="0">
                <a:solidFill>
                  <a:srgbClr val="000000"/>
                </a:solidFill>
                <a:effectLst/>
                <a:latin typeface="Times New Roman" pitchFamily="18" charset="0"/>
                <a:cs typeface="Times New Roman" pitchFamily="18" charset="0"/>
              </a:rPr>
              <a:t>Suppose number is using 32-bit format: the 1 bit sign bit, 8 bits for signed exponent, and 23 bits for the fractional part. The leading bit 1 is not stored (as it is always 1 for a normalized number) and is referred to as a </a:t>
            </a:r>
            <a:r>
              <a:rPr lang="en-US" sz="2000" b="0" i="1" dirty="0">
                <a:solidFill>
                  <a:srgbClr val="000000"/>
                </a:solidFill>
                <a:effectLst/>
                <a:latin typeface="Times New Roman" pitchFamily="18" charset="0"/>
                <a:cs typeface="Times New Roman" pitchFamily="18" charset="0"/>
              </a:rPr>
              <a:t>“hidden bit</a:t>
            </a:r>
            <a:r>
              <a:rPr lang="en-US" sz="2000" b="0" i="0" dirty="0">
                <a:solidFill>
                  <a:srgbClr val="000000"/>
                </a:solidFill>
                <a:effectLst/>
                <a:latin typeface="Times New Roman" pitchFamily="18" charset="0"/>
                <a:cs typeface="Times New Roman" pitchFamily="18" charset="0"/>
              </a:rPr>
              <a:t>”.</a:t>
            </a:r>
          </a:p>
        </p:txBody>
      </p:sp>
      <p:sp>
        <p:nvSpPr>
          <p:cNvPr id="4" name="Rectangle 1">
            <a:extLst>
              <a:ext uri="{FF2B5EF4-FFF2-40B4-BE49-F238E27FC236}">
                <a16:creationId xmlns:a16="http://schemas.microsoft.com/office/drawing/2014/main" xmlns="" id="{87130435-D4A9-73C0-8136-75158F218417}"/>
              </a:ext>
            </a:extLst>
          </p:cNvPr>
          <p:cNvSpPr>
            <a:spLocks noChangeArrowheads="1"/>
          </p:cNvSpPr>
          <p:nvPr/>
        </p:nvSpPr>
        <p:spPr bwMode="auto">
          <a:xfrm>
            <a:off x="554891" y="4151810"/>
            <a:ext cx="7763786" cy="938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Then −53.5 is normalized as  -53.5=(-110101.1)</a:t>
            </a:r>
            <a:r>
              <a:rPr kumimoji="0" lang="en-US" altLang="en-US" sz="2000" b="0" i="0" u="none" strike="noStrike" cap="none" normalizeH="0" baseline="-30000" dirty="0">
                <a:ln>
                  <a:noFill/>
                </a:ln>
                <a:solidFill>
                  <a:srgbClr val="000000"/>
                </a:solidFill>
                <a:effectLst/>
                <a:latin typeface="Times New Roman" pitchFamily="18" charset="0"/>
                <a:cs typeface="Times New Roman" pitchFamily="18" charset="0"/>
              </a:rPr>
              <a:t>2</a:t>
            </a: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=(-1.101011)x2</a:t>
            </a:r>
            <a:r>
              <a:rPr kumimoji="0" lang="en-US" altLang="en-US" sz="2000" b="0" i="0" u="none" strike="noStrike" cap="none" normalizeH="0" baseline="30000" dirty="0">
                <a:ln>
                  <a:noFill/>
                </a:ln>
                <a:solidFill>
                  <a:srgbClr val="000000"/>
                </a:solidFill>
                <a:effectLst/>
                <a:latin typeface="Times New Roman" pitchFamily="18" charset="0"/>
                <a:cs typeface="Times New Roman" pitchFamily="18" charset="0"/>
              </a:rPr>
              <a:t>5</a:t>
            </a:r>
            <a:r>
              <a:rPr kumimoji="0" lang="en-US" altLang="en-US" sz="2000" b="0" i="0" u="none" strike="noStrike" cap="none" normalizeH="0" baseline="0" dirty="0">
                <a:ln>
                  <a:noFill/>
                </a:ln>
                <a:solidFill>
                  <a:srgbClr val="000000"/>
                </a:solidFill>
                <a:effectLst/>
                <a:latin typeface="Times New Roman" pitchFamily="18" charset="0"/>
                <a:cs typeface="Times New Roman" pitchFamily="18" charset="0"/>
              </a:rPr>
              <a:t> , which is represented as following below,</a:t>
            </a:r>
            <a:endParaRPr kumimoji="0" lang="en-US" alt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Nunito" pitchFamily="2" charset="0"/>
              </a:rPr>
              <a:t>                            </a:t>
            </a:r>
            <a:endParaRPr kumimoji="0" lang="en-US" altLang="en-US" sz="1500" b="0" i="0" u="none" strike="noStrike" cap="none" normalizeH="0" baseline="0" dirty="0">
              <a:ln>
                <a:noFill/>
              </a:ln>
              <a:solidFill>
                <a:schemeClr val="tx1"/>
              </a:solidFill>
              <a:effectLst/>
              <a:latin typeface="Arial" panose="020B0604020202020204" pitchFamily="34" charset="0"/>
            </a:endParaRPr>
          </a:p>
        </p:txBody>
      </p:sp>
      <p:pic>
        <p:nvPicPr>
          <p:cNvPr id="46082" name="Picture 2">
            <a:extLst>
              <a:ext uri="{FF2B5EF4-FFF2-40B4-BE49-F238E27FC236}">
                <a16:creationId xmlns:a16="http://schemas.microsoft.com/office/drawing/2014/main" xmlns="" id="{2EC24958-FEE1-0673-AB97-53883B6231B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96975" y="4881489"/>
            <a:ext cx="5625856" cy="59291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9F4967D2-9C41-D954-BC41-53C8FE1F68D8}"/>
              </a:ext>
            </a:extLst>
          </p:cNvPr>
          <p:cNvSpPr txBox="1"/>
          <p:nvPr/>
        </p:nvSpPr>
        <p:spPr>
          <a:xfrm>
            <a:off x="554891" y="5474405"/>
            <a:ext cx="7763786" cy="1015663"/>
          </a:xfrm>
          <a:prstGeom prst="rect">
            <a:avLst/>
          </a:prstGeom>
          <a:noFill/>
        </p:spPr>
        <p:txBody>
          <a:bodyPr wrap="square">
            <a:spAutoFit/>
          </a:bodyPr>
          <a:lstStyle/>
          <a:p>
            <a:pPr algn="just"/>
            <a:r>
              <a:rPr lang="en-US" sz="2000" b="0" i="0" dirty="0">
                <a:solidFill>
                  <a:srgbClr val="000000"/>
                </a:solidFill>
                <a:effectLst/>
                <a:latin typeface="Times New Roman" pitchFamily="18" charset="0"/>
                <a:cs typeface="Times New Roman" pitchFamily="18" charset="0"/>
              </a:rPr>
              <a:t>Where 00000101 is the 8-bit binary value of exponent value +5.</a:t>
            </a:r>
          </a:p>
          <a:p>
            <a:pPr algn="just"/>
            <a:r>
              <a:rPr lang="en-US" sz="2000" b="0" i="0" dirty="0">
                <a:solidFill>
                  <a:srgbClr val="000000"/>
                </a:solidFill>
                <a:effectLst/>
                <a:latin typeface="Times New Roman" pitchFamily="18" charset="0"/>
                <a:cs typeface="Times New Roman" pitchFamily="18" charset="0"/>
              </a:rPr>
              <a:t>Note that 8-bit exponent ﬁeld is used to store integer exponents -126 ≤  n ≤ 127.</a:t>
            </a:r>
          </a:p>
        </p:txBody>
      </p:sp>
    </p:spTree>
    <p:extLst>
      <p:ext uri="{BB962C8B-B14F-4D97-AF65-F5344CB8AC3E}">
        <p14:creationId xmlns:p14="http://schemas.microsoft.com/office/powerpoint/2010/main" xmlns="" val="3656717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E429F47-EFCF-01F9-CF48-E7977E8B67DB}"/>
              </a:ext>
            </a:extLst>
          </p:cNvPr>
          <p:cNvSpPr txBox="1"/>
          <p:nvPr/>
        </p:nvSpPr>
        <p:spPr>
          <a:xfrm>
            <a:off x="675249" y="153186"/>
            <a:ext cx="7596554" cy="1631216"/>
          </a:xfrm>
          <a:prstGeom prst="rect">
            <a:avLst/>
          </a:prstGeom>
          <a:noFill/>
        </p:spPr>
        <p:txBody>
          <a:bodyPr wrap="square">
            <a:spAutoFit/>
          </a:bodyPr>
          <a:lstStyle/>
          <a:p>
            <a:pPr algn="just"/>
            <a:r>
              <a:rPr lang="en-US" sz="2000" b="0" i="0" dirty="0">
                <a:solidFill>
                  <a:srgbClr val="000000"/>
                </a:solidFill>
                <a:effectLst/>
                <a:latin typeface="Times New Roman" pitchFamily="18" charset="0"/>
                <a:cs typeface="Times New Roman" pitchFamily="18" charset="0"/>
              </a:rPr>
              <a:t>The smallest normalized positive number that ﬁts into 32 bits is (1.00000000000000000000000)</a:t>
            </a:r>
            <a:r>
              <a:rPr lang="en-US" sz="2000" b="0" i="0" baseline="-25000" dirty="0">
                <a:solidFill>
                  <a:srgbClr val="000000"/>
                </a:solidFill>
                <a:effectLst/>
                <a:latin typeface="Times New Roman" pitchFamily="18" charset="0"/>
                <a:cs typeface="Times New Roman" pitchFamily="18" charset="0"/>
              </a:rPr>
              <a:t>2</a:t>
            </a:r>
            <a:r>
              <a:rPr lang="en-US" sz="2000" b="0" i="0" dirty="0">
                <a:solidFill>
                  <a:srgbClr val="000000"/>
                </a:solidFill>
                <a:effectLst/>
                <a:latin typeface="Times New Roman" pitchFamily="18" charset="0"/>
                <a:cs typeface="Times New Roman" pitchFamily="18" charset="0"/>
              </a:rPr>
              <a:t>x2</a:t>
            </a:r>
            <a:r>
              <a:rPr lang="en-US" sz="2000" b="0" i="0" baseline="30000" dirty="0">
                <a:solidFill>
                  <a:srgbClr val="000000"/>
                </a:solidFill>
                <a:effectLst/>
                <a:latin typeface="Times New Roman" pitchFamily="18" charset="0"/>
                <a:cs typeface="Times New Roman" pitchFamily="18" charset="0"/>
              </a:rPr>
              <a:t>-126</a:t>
            </a:r>
            <a:r>
              <a:rPr lang="en-US" sz="2000" b="0" i="0" dirty="0">
                <a:solidFill>
                  <a:srgbClr val="000000"/>
                </a:solidFill>
                <a:effectLst/>
                <a:latin typeface="Times New Roman" pitchFamily="18" charset="0"/>
                <a:cs typeface="Times New Roman" pitchFamily="18" charset="0"/>
              </a:rPr>
              <a:t>=2</a:t>
            </a:r>
            <a:r>
              <a:rPr lang="en-US" sz="2000" b="0" i="0" baseline="30000" dirty="0">
                <a:solidFill>
                  <a:srgbClr val="000000"/>
                </a:solidFill>
                <a:effectLst/>
                <a:latin typeface="Times New Roman" pitchFamily="18" charset="0"/>
                <a:cs typeface="Times New Roman" pitchFamily="18" charset="0"/>
              </a:rPr>
              <a:t>-126</a:t>
            </a:r>
            <a:r>
              <a:rPr lang="en-US" sz="2000" b="0" i="0" dirty="0">
                <a:solidFill>
                  <a:srgbClr val="000000"/>
                </a:solidFill>
                <a:effectLst/>
                <a:latin typeface="Times New Roman" pitchFamily="18" charset="0"/>
                <a:cs typeface="Times New Roman" pitchFamily="18" charset="0"/>
              </a:rPr>
              <a:t>≈1.18x10</a:t>
            </a:r>
            <a:r>
              <a:rPr lang="en-US" sz="2000" b="0" i="0" baseline="30000" dirty="0">
                <a:solidFill>
                  <a:srgbClr val="000000"/>
                </a:solidFill>
                <a:effectLst/>
                <a:latin typeface="Times New Roman" pitchFamily="18" charset="0"/>
                <a:cs typeface="Times New Roman" pitchFamily="18" charset="0"/>
              </a:rPr>
              <a:t>-38</a:t>
            </a:r>
            <a:r>
              <a:rPr lang="en-US" sz="2000" b="0" i="0" dirty="0">
                <a:solidFill>
                  <a:srgbClr val="000000"/>
                </a:solidFill>
                <a:effectLst/>
                <a:latin typeface="Times New Roman" pitchFamily="18" charset="0"/>
                <a:cs typeface="Times New Roman" pitchFamily="18" charset="0"/>
              </a:rPr>
              <a:t> , and  largest normalized positive number that ﬁts into 32 bits is (1.11111111111111111111111)</a:t>
            </a:r>
            <a:r>
              <a:rPr lang="en-US" sz="2000" b="0" i="0" baseline="-25000" dirty="0">
                <a:solidFill>
                  <a:srgbClr val="000000"/>
                </a:solidFill>
                <a:effectLst/>
                <a:latin typeface="Times New Roman" pitchFamily="18" charset="0"/>
                <a:cs typeface="Times New Roman" pitchFamily="18" charset="0"/>
              </a:rPr>
              <a:t>2</a:t>
            </a:r>
            <a:r>
              <a:rPr lang="en-US" sz="2000" b="0" i="0" dirty="0">
                <a:solidFill>
                  <a:srgbClr val="000000"/>
                </a:solidFill>
                <a:effectLst/>
                <a:latin typeface="Times New Roman" pitchFamily="18" charset="0"/>
                <a:cs typeface="Times New Roman" pitchFamily="18" charset="0"/>
              </a:rPr>
              <a:t>x2</a:t>
            </a:r>
            <a:r>
              <a:rPr lang="en-US" sz="2000" b="0" i="0" baseline="30000" dirty="0">
                <a:solidFill>
                  <a:srgbClr val="000000"/>
                </a:solidFill>
                <a:effectLst/>
                <a:latin typeface="Times New Roman" pitchFamily="18" charset="0"/>
                <a:cs typeface="Times New Roman" pitchFamily="18" charset="0"/>
              </a:rPr>
              <a:t>127</a:t>
            </a:r>
            <a:r>
              <a:rPr lang="en-US" sz="2000" b="0" i="0" dirty="0">
                <a:solidFill>
                  <a:srgbClr val="000000"/>
                </a:solidFill>
                <a:effectLst/>
                <a:latin typeface="Times New Roman" pitchFamily="18" charset="0"/>
                <a:cs typeface="Times New Roman" pitchFamily="18" charset="0"/>
              </a:rPr>
              <a:t>=(2</a:t>
            </a:r>
            <a:r>
              <a:rPr lang="en-US" sz="2000" b="0" i="0" baseline="30000" dirty="0">
                <a:solidFill>
                  <a:srgbClr val="000000"/>
                </a:solidFill>
                <a:effectLst/>
                <a:latin typeface="Times New Roman" pitchFamily="18" charset="0"/>
                <a:cs typeface="Times New Roman" pitchFamily="18" charset="0"/>
              </a:rPr>
              <a:t>24</a:t>
            </a:r>
            <a:r>
              <a:rPr lang="en-US" sz="2000" b="0" i="0" dirty="0">
                <a:solidFill>
                  <a:srgbClr val="000000"/>
                </a:solidFill>
                <a:effectLst/>
                <a:latin typeface="Times New Roman" pitchFamily="18" charset="0"/>
                <a:cs typeface="Times New Roman" pitchFamily="18" charset="0"/>
              </a:rPr>
              <a:t>-1)x2</a:t>
            </a:r>
            <a:r>
              <a:rPr lang="en-US" sz="2000" b="0" i="0" baseline="30000" dirty="0">
                <a:solidFill>
                  <a:srgbClr val="000000"/>
                </a:solidFill>
                <a:effectLst/>
                <a:latin typeface="Times New Roman" pitchFamily="18" charset="0"/>
                <a:cs typeface="Times New Roman" pitchFamily="18" charset="0"/>
              </a:rPr>
              <a:t>104</a:t>
            </a:r>
            <a:r>
              <a:rPr lang="en-US" sz="2000" b="0" i="0" dirty="0">
                <a:solidFill>
                  <a:srgbClr val="000000"/>
                </a:solidFill>
                <a:effectLst/>
                <a:latin typeface="Times New Roman" pitchFamily="18" charset="0"/>
                <a:cs typeface="Times New Roman" pitchFamily="18" charset="0"/>
              </a:rPr>
              <a:t> ≈ 3.40x10</a:t>
            </a:r>
            <a:r>
              <a:rPr lang="en-US" sz="2000" b="0" i="0" baseline="30000" dirty="0">
                <a:solidFill>
                  <a:srgbClr val="000000"/>
                </a:solidFill>
                <a:effectLst/>
                <a:latin typeface="Times New Roman" pitchFamily="18" charset="0"/>
                <a:cs typeface="Times New Roman" pitchFamily="18" charset="0"/>
              </a:rPr>
              <a:t>38</a:t>
            </a:r>
            <a:r>
              <a:rPr lang="en-US" sz="2000" b="0" i="0" dirty="0">
                <a:solidFill>
                  <a:srgbClr val="000000"/>
                </a:solidFill>
                <a:effectLst/>
                <a:latin typeface="Times New Roman" pitchFamily="18" charset="0"/>
                <a:cs typeface="Times New Roman" pitchFamily="18" charset="0"/>
              </a:rPr>
              <a:t> . These numbers are represented as following below,</a:t>
            </a:r>
            <a:endParaRPr lang="en-IN" sz="2000" dirty="0">
              <a:latin typeface="Times New Roman" pitchFamily="18" charset="0"/>
              <a:cs typeface="Times New Roman" pitchFamily="18" charset="0"/>
            </a:endParaRPr>
          </a:p>
        </p:txBody>
      </p:sp>
      <p:pic>
        <p:nvPicPr>
          <p:cNvPr id="47106" name="Picture 2">
            <a:extLst>
              <a:ext uri="{FF2B5EF4-FFF2-40B4-BE49-F238E27FC236}">
                <a16:creationId xmlns:a16="http://schemas.microsoft.com/office/drawing/2014/main" xmlns="" id="{C8FA4586-770A-5A76-390A-CDAB4504AAF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2369" y="1790700"/>
            <a:ext cx="7526215" cy="16383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39F0EBF8-936A-B915-4F89-91396939EBA9}"/>
              </a:ext>
            </a:extLst>
          </p:cNvPr>
          <p:cNvSpPr txBox="1"/>
          <p:nvPr/>
        </p:nvSpPr>
        <p:spPr>
          <a:xfrm>
            <a:off x="418123" y="3288494"/>
            <a:ext cx="8022492" cy="3170099"/>
          </a:xfrm>
          <a:prstGeom prst="rect">
            <a:avLst/>
          </a:prstGeom>
          <a:noFill/>
        </p:spPr>
        <p:txBody>
          <a:bodyPr wrap="square">
            <a:spAutoFit/>
          </a:bodyPr>
          <a:lstStyle/>
          <a:p>
            <a:pPr algn="just"/>
            <a:r>
              <a:rPr lang="en-US" sz="2000" b="0" i="0" dirty="0">
                <a:solidFill>
                  <a:srgbClr val="000000"/>
                </a:solidFill>
                <a:effectLst/>
                <a:latin typeface="Times New Roman" pitchFamily="18" charset="0"/>
                <a:cs typeface="Times New Roman" pitchFamily="18" charset="0"/>
              </a:rPr>
              <a:t>The precision of a ﬂoating-point format is the number of positions reserved for binary digits plus one (for the hidden bit). In the examples considered here the precision is 23+1=24.</a:t>
            </a:r>
          </a:p>
          <a:p>
            <a:pPr algn="just"/>
            <a:r>
              <a:rPr lang="en-US" sz="2000" b="0" i="0" dirty="0">
                <a:solidFill>
                  <a:srgbClr val="000000"/>
                </a:solidFill>
                <a:effectLst/>
                <a:latin typeface="Times New Roman" pitchFamily="18" charset="0"/>
                <a:cs typeface="Times New Roman" pitchFamily="18" charset="0"/>
              </a:rPr>
              <a:t>The gap between 1 and the next normalized ﬂoating-point number is known as machine epsilon. the gap is (1+2</a:t>
            </a:r>
            <a:r>
              <a:rPr lang="en-US" sz="2000" b="0" i="0" baseline="30000" dirty="0">
                <a:solidFill>
                  <a:srgbClr val="000000"/>
                </a:solidFill>
                <a:effectLst/>
                <a:latin typeface="Times New Roman" pitchFamily="18" charset="0"/>
                <a:cs typeface="Times New Roman" pitchFamily="18" charset="0"/>
              </a:rPr>
              <a:t>-23</a:t>
            </a:r>
            <a:r>
              <a:rPr lang="en-US" sz="2000" b="0" i="0" dirty="0">
                <a:solidFill>
                  <a:srgbClr val="000000"/>
                </a:solidFill>
                <a:effectLst/>
                <a:latin typeface="Times New Roman" pitchFamily="18" charset="0"/>
                <a:cs typeface="Times New Roman" pitchFamily="18" charset="0"/>
              </a:rPr>
              <a:t>)-1=2</a:t>
            </a:r>
            <a:r>
              <a:rPr lang="en-US" sz="2000" b="0" i="0" baseline="30000" dirty="0">
                <a:solidFill>
                  <a:srgbClr val="000000"/>
                </a:solidFill>
                <a:effectLst/>
                <a:latin typeface="Times New Roman" pitchFamily="18" charset="0"/>
                <a:cs typeface="Times New Roman" pitchFamily="18" charset="0"/>
              </a:rPr>
              <a:t>-23</a:t>
            </a:r>
            <a:r>
              <a:rPr lang="en-US" sz="2000" b="0" i="0" dirty="0">
                <a:solidFill>
                  <a:srgbClr val="000000"/>
                </a:solidFill>
                <a:effectLst/>
                <a:latin typeface="Times New Roman" pitchFamily="18" charset="0"/>
                <a:cs typeface="Times New Roman" pitchFamily="18" charset="0"/>
              </a:rPr>
              <a:t>for above example, but this is same as the smallest positive ﬂoating-point number because of non-uniform spacing unlike in the ﬁxed-point scenario.</a:t>
            </a:r>
          </a:p>
          <a:p>
            <a:pPr algn="just"/>
            <a:r>
              <a:rPr lang="en-US" sz="2000" b="0" i="0" dirty="0">
                <a:solidFill>
                  <a:srgbClr val="000000"/>
                </a:solidFill>
                <a:effectLst/>
                <a:latin typeface="Times New Roman" pitchFamily="18" charset="0"/>
                <a:cs typeface="Times New Roman" pitchFamily="18" charset="0"/>
              </a:rPr>
              <a:t>Note that non-terminating binary numbers can be represented in floating point representation, e.g., 1/3 = (0.010101 ...)</a:t>
            </a:r>
            <a:r>
              <a:rPr lang="en-US" sz="2000" b="0" i="0" baseline="-25000" dirty="0">
                <a:solidFill>
                  <a:srgbClr val="000000"/>
                </a:solidFill>
                <a:effectLst/>
                <a:latin typeface="Times New Roman" pitchFamily="18" charset="0"/>
                <a:cs typeface="Times New Roman" pitchFamily="18" charset="0"/>
              </a:rPr>
              <a:t>2</a:t>
            </a:r>
            <a:r>
              <a:rPr lang="en-US" sz="2000" b="0" i="0" dirty="0">
                <a:solidFill>
                  <a:srgbClr val="000000"/>
                </a:solidFill>
                <a:effectLst/>
                <a:latin typeface="Times New Roman" pitchFamily="18" charset="0"/>
                <a:cs typeface="Times New Roman" pitchFamily="18" charset="0"/>
              </a:rPr>
              <a:t> cannot be a ﬂoating-point number as its binary representation is non-terminating.</a:t>
            </a:r>
          </a:p>
        </p:txBody>
      </p:sp>
    </p:spTree>
    <p:extLst>
      <p:ext uri="{BB962C8B-B14F-4D97-AF65-F5344CB8AC3E}">
        <p14:creationId xmlns:p14="http://schemas.microsoft.com/office/powerpoint/2010/main" xmlns="" val="1516210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82C48B0-82A4-B617-18A2-37438C58D7CE}"/>
              </a:ext>
            </a:extLst>
          </p:cNvPr>
          <p:cNvSpPr txBox="1"/>
          <p:nvPr/>
        </p:nvSpPr>
        <p:spPr>
          <a:xfrm>
            <a:off x="308708" y="334221"/>
            <a:ext cx="8019366" cy="1138773"/>
          </a:xfrm>
          <a:prstGeom prst="rect">
            <a:avLst/>
          </a:prstGeom>
          <a:noFill/>
        </p:spPr>
        <p:txBody>
          <a:bodyPr wrap="square">
            <a:spAutoFit/>
          </a:bodyPr>
          <a:lstStyle/>
          <a:p>
            <a:pPr algn="just"/>
            <a:r>
              <a:rPr lang="en-US" sz="2800" b="1" i="0" dirty="0">
                <a:solidFill>
                  <a:srgbClr val="000000"/>
                </a:solidFill>
                <a:effectLst/>
                <a:latin typeface="Times New Roman" pitchFamily="18" charset="0"/>
                <a:cs typeface="Times New Roman" pitchFamily="18" charset="0"/>
              </a:rPr>
              <a:t>IEEE Floating point Number Representation </a:t>
            </a:r>
            <a:endParaRPr lang="en-US" sz="2800" b="0" i="0" dirty="0">
              <a:solidFill>
                <a:srgbClr val="000000"/>
              </a:solidFill>
              <a:effectLst/>
              <a:latin typeface="Times New Roman" pitchFamily="18" charset="0"/>
              <a:cs typeface="Times New Roman" pitchFamily="18" charset="0"/>
            </a:endParaRPr>
          </a:p>
          <a:p>
            <a:pPr algn="just"/>
            <a:r>
              <a:rPr lang="en-US" sz="2000" b="0" i="0" dirty="0">
                <a:solidFill>
                  <a:srgbClr val="000000"/>
                </a:solidFill>
                <a:effectLst/>
                <a:latin typeface="Times New Roman" pitchFamily="18" charset="0"/>
                <a:cs typeface="Times New Roman" pitchFamily="18" charset="0"/>
              </a:rPr>
              <a:t>IEEE (Institute of Electrical and Electronics Engineers) has standardized Floating-Point Representation as following diagram.</a:t>
            </a:r>
          </a:p>
        </p:txBody>
      </p:sp>
      <p:pic>
        <p:nvPicPr>
          <p:cNvPr id="48130" name="Picture 2">
            <a:extLst>
              <a:ext uri="{FF2B5EF4-FFF2-40B4-BE49-F238E27FC236}">
                <a16:creationId xmlns:a16="http://schemas.microsoft.com/office/drawing/2014/main" xmlns="" id="{C4567F22-A879-0D81-42A9-457630E11B7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42536" y="1438642"/>
            <a:ext cx="5950634" cy="8858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A3B90179-A659-9482-1C70-C470BE1EAB73}"/>
              </a:ext>
            </a:extLst>
          </p:cNvPr>
          <p:cNvSpPr txBox="1"/>
          <p:nvPr/>
        </p:nvSpPr>
        <p:spPr>
          <a:xfrm>
            <a:off x="308707" y="2324467"/>
            <a:ext cx="8047502" cy="3477875"/>
          </a:xfrm>
          <a:prstGeom prst="rect">
            <a:avLst/>
          </a:prstGeom>
          <a:noFill/>
        </p:spPr>
        <p:txBody>
          <a:bodyPr wrap="square">
            <a:spAutoFit/>
          </a:bodyPr>
          <a:lstStyle/>
          <a:p>
            <a:pPr algn="just"/>
            <a:r>
              <a:rPr lang="en-US" sz="2000" b="0" i="0" dirty="0">
                <a:solidFill>
                  <a:srgbClr val="000000"/>
                </a:solidFill>
                <a:effectLst/>
                <a:latin typeface="Times New Roman" pitchFamily="18" charset="0"/>
                <a:cs typeface="Times New Roman" pitchFamily="18" charset="0"/>
              </a:rPr>
              <a:t>So, actual number is (-1)</a:t>
            </a:r>
            <a:r>
              <a:rPr lang="en-US" sz="2000" b="0" i="0" baseline="30000" dirty="0">
                <a:solidFill>
                  <a:srgbClr val="000000"/>
                </a:solidFill>
                <a:effectLst/>
                <a:latin typeface="Times New Roman" pitchFamily="18" charset="0"/>
                <a:cs typeface="Times New Roman" pitchFamily="18" charset="0"/>
              </a:rPr>
              <a:t>s</a:t>
            </a:r>
            <a:r>
              <a:rPr lang="en-US" sz="2000" b="0" i="0" dirty="0">
                <a:solidFill>
                  <a:srgbClr val="000000"/>
                </a:solidFill>
                <a:effectLst/>
                <a:latin typeface="Times New Roman" pitchFamily="18" charset="0"/>
                <a:cs typeface="Times New Roman" pitchFamily="18" charset="0"/>
              </a:rPr>
              <a:t>(1+m)x2</a:t>
            </a:r>
            <a:r>
              <a:rPr lang="en-US" sz="2000" b="0" i="0" baseline="30000" dirty="0">
                <a:solidFill>
                  <a:srgbClr val="000000"/>
                </a:solidFill>
                <a:effectLst/>
                <a:latin typeface="Times New Roman" pitchFamily="18" charset="0"/>
                <a:cs typeface="Times New Roman" pitchFamily="18" charset="0"/>
              </a:rPr>
              <a:t>(e-Bias)</a:t>
            </a:r>
            <a:r>
              <a:rPr lang="en-US" sz="2000" b="0" i="0" dirty="0">
                <a:solidFill>
                  <a:srgbClr val="000000"/>
                </a:solidFill>
                <a:effectLst/>
                <a:latin typeface="Times New Roman" pitchFamily="18" charset="0"/>
                <a:cs typeface="Times New Roman" pitchFamily="18" charset="0"/>
              </a:rPr>
              <a:t>, where </a:t>
            </a:r>
            <a:r>
              <a:rPr lang="en-US" sz="2000" b="0" i="1" dirty="0">
                <a:solidFill>
                  <a:srgbClr val="000000"/>
                </a:solidFill>
                <a:effectLst/>
                <a:latin typeface="Times New Roman" pitchFamily="18" charset="0"/>
                <a:cs typeface="Times New Roman" pitchFamily="18" charset="0"/>
              </a:rPr>
              <a:t>s </a:t>
            </a:r>
            <a:r>
              <a:rPr lang="en-US" sz="2000" b="0" i="0" dirty="0">
                <a:solidFill>
                  <a:srgbClr val="000000"/>
                </a:solidFill>
                <a:effectLst/>
                <a:latin typeface="Times New Roman" pitchFamily="18" charset="0"/>
                <a:cs typeface="Times New Roman" pitchFamily="18" charset="0"/>
              </a:rPr>
              <a:t>is the sign bit, </a:t>
            </a:r>
            <a:r>
              <a:rPr lang="en-US" sz="2000" b="0" i="1" dirty="0">
                <a:solidFill>
                  <a:srgbClr val="000000"/>
                </a:solidFill>
                <a:effectLst/>
                <a:latin typeface="Times New Roman" pitchFamily="18" charset="0"/>
                <a:cs typeface="Times New Roman" pitchFamily="18" charset="0"/>
              </a:rPr>
              <a:t>m </a:t>
            </a:r>
            <a:r>
              <a:rPr lang="en-US" sz="2000" b="0" i="0" dirty="0">
                <a:solidFill>
                  <a:srgbClr val="000000"/>
                </a:solidFill>
                <a:effectLst/>
                <a:latin typeface="Times New Roman" pitchFamily="18" charset="0"/>
                <a:cs typeface="Times New Roman" pitchFamily="18" charset="0"/>
              </a:rPr>
              <a:t>is the mantissa, </a:t>
            </a:r>
            <a:r>
              <a:rPr lang="en-US" sz="2000" b="0" i="1" dirty="0">
                <a:solidFill>
                  <a:srgbClr val="000000"/>
                </a:solidFill>
                <a:effectLst/>
                <a:latin typeface="Times New Roman" pitchFamily="18" charset="0"/>
                <a:cs typeface="Times New Roman" pitchFamily="18" charset="0"/>
              </a:rPr>
              <a:t>e </a:t>
            </a:r>
            <a:r>
              <a:rPr lang="en-US" sz="2000" b="0" i="0" dirty="0">
                <a:solidFill>
                  <a:srgbClr val="000000"/>
                </a:solidFill>
                <a:effectLst/>
                <a:latin typeface="Times New Roman" pitchFamily="18" charset="0"/>
                <a:cs typeface="Times New Roman" pitchFamily="18" charset="0"/>
              </a:rPr>
              <a:t>is the exponent value, and </a:t>
            </a:r>
            <a:r>
              <a:rPr lang="en-US" sz="2000" b="0" i="1" dirty="0">
                <a:solidFill>
                  <a:srgbClr val="000000"/>
                </a:solidFill>
                <a:effectLst/>
                <a:latin typeface="Times New Roman" pitchFamily="18" charset="0"/>
                <a:cs typeface="Times New Roman" pitchFamily="18" charset="0"/>
              </a:rPr>
              <a:t>Bias </a:t>
            </a:r>
            <a:r>
              <a:rPr lang="en-US" sz="2000" b="0" i="0" dirty="0">
                <a:solidFill>
                  <a:srgbClr val="000000"/>
                </a:solidFill>
                <a:effectLst/>
                <a:latin typeface="Times New Roman" pitchFamily="18" charset="0"/>
                <a:cs typeface="Times New Roman" pitchFamily="18" charset="0"/>
              </a:rPr>
              <a:t>is the bias number. The sign bit is 0 for positive number and 1 for negative number. Exponents are represented by or two’s complement representation.</a:t>
            </a:r>
          </a:p>
          <a:p>
            <a:pPr algn="just"/>
            <a:r>
              <a:rPr lang="en-US" sz="2000" b="0" i="0" dirty="0">
                <a:solidFill>
                  <a:srgbClr val="000000"/>
                </a:solidFill>
                <a:effectLst/>
                <a:latin typeface="Times New Roman" pitchFamily="18" charset="0"/>
                <a:cs typeface="Times New Roman" pitchFamily="18" charset="0"/>
              </a:rPr>
              <a:t>According to IEEE 754 standard, the floating-point number is represented in following ways:</a:t>
            </a:r>
          </a:p>
          <a:p>
            <a:pPr algn="just">
              <a:buFont typeface="Arial" panose="020B0604020202020204" pitchFamily="34" charset="0"/>
              <a:buChar char="•"/>
            </a:pPr>
            <a:r>
              <a:rPr lang="en-US" sz="2000" b="0" i="0" dirty="0">
                <a:solidFill>
                  <a:srgbClr val="000000"/>
                </a:solidFill>
                <a:effectLst/>
                <a:latin typeface="Times New Roman" pitchFamily="18" charset="0"/>
                <a:cs typeface="Times New Roman" pitchFamily="18" charset="0"/>
              </a:rPr>
              <a:t>Half Precision (16 bit): 1 sign bit, 5 bit exponent, and 10 bit mantissa</a:t>
            </a:r>
          </a:p>
          <a:p>
            <a:pPr algn="just">
              <a:buFont typeface="Arial" panose="020B0604020202020204" pitchFamily="34" charset="0"/>
              <a:buChar char="•"/>
            </a:pPr>
            <a:r>
              <a:rPr lang="en-US" sz="2000" b="0" i="0" dirty="0">
                <a:solidFill>
                  <a:srgbClr val="000000"/>
                </a:solidFill>
                <a:effectLst/>
                <a:latin typeface="Times New Roman" pitchFamily="18" charset="0"/>
                <a:cs typeface="Times New Roman" pitchFamily="18" charset="0"/>
              </a:rPr>
              <a:t>Single Precision (32 bit): 1 sign bit, 8 bit exponent, and 23 bit mantissa</a:t>
            </a:r>
          </a:p>
          <a:p>
            <a:pPr algn="just">
              <a:buFont typeface="Arial" panose="020B0604020202020204" pitchFamily="34" charset="0"/>
              <a:buChar char="•"/>
            </a:pPr>
            <a:r>
              <a:rPr lang="en-US" sz="2000" b="0" i="0" dirty="0">
                <a:solidFill>
                  <a:srgbClr val="000000"/>
                </a:solidFill>
                <a:effectLst/>
                <a:latin typeface="Times New Roman" pitchFamily="18" charset="0"/>
                <a:cs typeface="Times New Roman" pitchFamily="18" charset="0"/>
              </a:rPr>
              <a:t>Double Precision (64 bit): 1 sign bit, 11 bit exponent, and 52 bit mantissa</a:t>
            </a:r>
          </a:p>
          <a:p>
            <a:pPr algn="just">
              <a:buFont typeface="Arial" panose="020B0604020202020204" pitchFamily="34" charset="0"/>
              <a:buChar char="•"/>
            </a:pPr>
            <a:r>
              <a:rPr lang="en-US" sz="2000" b="0" i="0" dirty="0">
                <a:solidFill>
                  <a:srgbClr val="000000"/>
                </a:solidFill>
                <a:effectLst/>
                <a:latin typeface="Times New Roman" pitchFamily="18" charset="0"/>
                <a:cs typeface="Times New Roman" pitchFamily="18" charset="0"/>
              </a:rPr>
              <a:t>Quadruple Precision (128 bit): 1 sign bit, 15 bit exponent, and 112 bit mantissa</a:t>
            </a:r>
          </a:p>
        </p:txBody>
      </p:sp>
    </p:spTree>
    <p:extLst>
      <p:ext uri="{BB962C8B-B14F-4D97-AF65-F5344CB8AC3E}">
        <p14:creationId xmlns:p14="http://schemas.microsoft.com/office/powerpoint/2010/main" xmlns="" val="3133875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0EDB83B-62EB-A5B4-BA16-15BE29017798}"/>
              </a:ext>
            </a:extLst>
          </p:cNvPr>
          <p:cNvSpPr txBox="1"/>
          <p:nvPr/>
        </p:nvSpPr>
        <p:spPr>
          <a:xfrm>
            <a:off x="410306" y="759656"/>
            <a:ext cx="7889631" cy="3908762"/>
          </a:xfrm>
          <a:prstGeom prst="rect">
            <a:avLst/>
          </a:prstGeom>
          <a:noFill/>
        </p:spPr>
        <p:txBody>
          <a:bodyPr wrap="square">
            <a:spAutoFit/>
          </a:bodyPr>
          <a:lstStyle/>
          <a:p>
            <a:pPr algn="just"/>
            <a:r>
              <a:rPr lang="en-US" sz="2800" b="1" i="0" dirty="0">
                <a:solidFill>
                  <a:srgbClr val="000000"/>
                </a:solidFill>
                <a:effectLst/>
                <a:latin typeface="Times New Roman" pitchFamily="18" charset="0"/>
                <a:cs typeface="Times New Roman" pitchFamily="18" charset="0"/>
              </a:rPr>
              <a:t>Special Value Representation </a:t>
            </a:r>
            <a:endParaRPr lang="en-US" sz="2800" b="0" i="0" dirty="0">
              <a:solidFill>
                <a:srgbClr val="000000"/>
              </a:solidFill>
              <a:effectLst/>
              <a:latin typeface="Times New Roman" pitchFamily="18" charset="0"/>
              <a:cs typeface="Times New Roman" pitchFamily="18" charset="0"/>
            </a:endParaRPr>
          </a:p>
          <a:p>
            <a:pPr algn="just"/>
            <a:endParaRPr lang="en-US" sz="2000" b="0" i="0" dirty="0" smtClean="0">
              <a:solidFill>
                <a:srgbClr val="000000"/>
              </a:solidFill>
              <a:effectLst/>
              <a:latin typeface="Times New Roman" pitchFamily="18" charset="0"/>
              <a:cs typeface="Times New Roman" pitchFamily="18" charset="0"/>
            </a:endParaRPr>
          </a:p>
          <a:p>
            <a:pPr algn="just"/>
            <a:r>
              <a:rPr lang="en-US" sz="2000" b="0" i="0" dirty="0" smtClean="0">
                <a:solidFill>
                  <a:srgbClr val="000000"/>
                </a:solidFill>
                <a:effectLst/>
                <a:latin typeface="Times New Roman" pitchFamily="18" charset="0"/>
                <a:cs typeface="Times New Roman" pitchFamily="18" charset="0"/>
              </a:rPr>
              <a:t>There </a:t>
            </a:r>
            <a:r>
              <a:rPr lang="en-US" sz="2000" b="0" i="0" dirty="0">
                <a:solidFill>
                  <a:srgbClr val="000000"/>
                </a:solidFill>
                <a:effectLst/>
                <a:latin typeface="Times New Roman" pitchFamily="18" charset="0"/>
                <a:cs typeface="Times New Roman" pitchFamily="18" charset="0"/>
              </a:rPr>
              <a:t>are some special values depended upon different values of the exponent and mantissa in the IEEE 754 standard.</a:t>
            </a:r>
          </a:p>
          <a:p>
            <a:pPr algn="l">
              <a:buFont typeface="Arial" panose="020B0604020202020204" pitchFamily="34" charset="0"/>
              <a:buChar char="•"/>
            </a:pPr>
            <a:endParaRPr lang="en-US" sz="2000" b="0" i="0" dirty="0" smtClean="0">
              <a:solidFill>
                <a:srgbClr val="000000"/>
              </a:solidFill>
              <a:effectLst/>
              <a:latin typeface="Times New Roman" pitchFamily="18" charset="0"/>
              <a:cs typeface="Times New Roman" pitchFamily="18" charset="0"/>
            </a:endParaRPr>
          </a:p>
          <a:p>
            <a:pPr algn="l">
              <a:buFont typeface="Arial" panose="020B0604020202020204" pitchFamily="34" charset="0"/>
              <a:buChar char="•"/>
            </a:pPr>
            <a:r>
              <a:rPr lang="en-US" sz="2000" b="0" i="0" dirty="0" smtClean="0">
                <a:solidFill>
                  <a:srgbClr val="000000"/>
                </a:solidFill>
                <a:effectLst/>
                <a:latin typeface="Times New Roman" pitchFamily="18" charset="0"/>
                <a:cs typeface="Times New Roman" pitchFamily="18" charset="0"/>
              </a:rPr>
              <a:t>All </a:t>
            </a:r>
            <a:r>
              <a:rPr lang="en-US" sz="2000" b="0" i="0" dirty="0">
                <a:solidFill>
                  <a:srgbClr val="000000"/>
                </a:solidFill>
                <a:effectLst/>
                <a:latin typeface="Times New Roman" pitchFamily="18" charset="0"/>
                <a:cs typeface="Times New Roman" pitchFamily="18" charset="0"/>
              </a:rPr>
              <a:t>the exponent bits 0 with all mantissa bits 0 represents 0. If sign bit is 0, then +0, else -0.</a:t>
            </a:r>
          </a:p>
          <a:p>
            <a:pPr algn="l">
              <a:buFont typeface="Arial" panose="020B0604020202020204" pitchFamily="34" charset="0"/>
              <a:buChar char="•"/>
            </a:pPr>
            <a:r>
              <a:rPr lang="en-US" sz="2000" b="0" i="0" dirty="0">
                <a:solidFill>
                  <a:srgbClr val="000000"/>
                </a:solidFill>
                <a:effectLst/>
                <a:latin typeface="Times New Roman" pitchFamily="18" charset="0"/>
                <a:cs typeface="Times New Roman" pitchFamily="18" charset="0"/>
              </a:rPr>
              <a:t>All the exponent bits 1 with all mantissa bits 0 represents infinity. If sign bit is 0, then +∞, else -∞.</a:t>
            </a:r>
          </a:p>
          <a:p>
            <a:pPr algn="l">
              <a:buFont typeface="Arial" panose="020B0604020202020204" pitchFamily="34" charset="0"/>
              <a:buChar char="•"/>
            </a:pPr>
            <a:r>
              <a:rPr lang="en-US" sz="2000" b="0" i="0" dirty="0">
                <a:solidFill>
                  <a:srgbClr val="000000"/>
                </a:solidFill>
                <a:effectLst/>
                <a:latin typeface="Times New Roman" pitchFamily="18" charset="0"/>
                <a:cs typeface="Times New Roman" pitchFamily="18" charset="0"/>
              </a:rPr>
              <a:t>All the exponent bits 0 and mantissa bits non-zero represents denormalized number.</a:t>
            </a:r>
          </a:p>
          <a:p>
            <a:pPr algn="l">
              <a:buFont typeface="Arial" panose="020B0604020202020204" pitchFamily="34" charset="0"/>
              <a:buChar char="•"/>
            </a:pPr>
            <a:r>
              <a:rPr lang="en-US" sz="2000" b="0" i="0" dirty="0">
                <a:solidFill>
                  <a:srgbClr val="000000"/>
                </a:solidFill>
                <a:effectLst/>
                <a:latin typeface="Times New Roman" pitchFamily="18" charset="0"/>
                <a:cs typeface="Times New Roman" pitchFamily="18" charset="0"/>
              </a:rPr>
              <a:t>All the exponent bits 1 and mantissa bits non-zero represents error.</a:t>
            </a:r>
          </a:p>
        </p:txBody>
      </p:sp>
    </p:spTree>
    <p:extLst>
      <p:ext uri="{BB962C8B-B14F-4D97-AF65-F5344CB8AC3E}">
        <p14:creationId xmlns:p14="http://schemas.microsoft.com/office/powerpoint/2010/main" xmlns="" val="145002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31161EE-67B2-127E-A1D3-00EC8B89B640}"/>
              </a:ext>
            </a:extLst>
          </p:cNvPr>
          <p:cNvSpPr/>
          <p:nvPr/>
        </p:nvSpPr>
        <p:spPr>
          <a:xfrm>
            <a:off x="235491" y="1111348"/>
            <a:ext cx="8402072" cy="3816429"/>
          </a:xfrm>
          <a:prstGeom prst="rect">
            <a:avLst/>
          </a:prstGeom>
          <a:noFill/>
        </p:spPr>
        <p:txBody>
          <a:bodyPr wrap="square" lIns="91440" tIns="45720" rIns="91440" bIns="45720">
            <a:spAutoFit/>
          </a:bodyPr>
          <a:lstStyle/>
          <a:p>
            <a:pPr algn="ctr"/>
            <a:r>
              <a:rPr lang="en-IN" sz="2800" b="1" dirty="0">
                <a:latin typeface="Times New Roman" panose="02020603050405020304" pitchFamily="18" charset="0"/>
                <a:cs typeface="Times New Roman" panose="02020603050405020304" pitchFamily="18" charset="0"/>
              </a:rPr>
              <a:t>Computer Organization</a:t>
            </a:r>
          </a:p>
          <a:p>
            <a:pPr algn="l"/>
            <a:endParaRPr lang="en-IN" sz="1400" dirty="0">
              <a:latin typeface="Times New Roman" panose="02020603050405020304" pitchFamily="18" charset="0"/>
              <a:cs typeface="Times New Roman" panose="02020603050405020304" pitchFamily="18" charset="0"/>
            </a:endParaRPr>
          </a:p>
          <a:p>
            <a:pPr algn="just"/>
            <a:r>
              <a:rPr lang="en-US" sz="2000" b="0" i="0" dirty="0">
                <a:solidFill>
                  <a:srgbClr val="000000"/>
                </a:solidFill>
                <a:effectLst/>
                <a:latin typeface="Times New Roman" pitchFamily="18" charset="0"/>
                <a:cs typeface="Times New Roman" pitchFamily="18" charset="0"/>
              </a:rPr>
              <a:t>The computer organization is concerned with the structure and </a:t>
            </a:r>
            <a:r>
              <a:rPr lang="en-US" sz="2000" b="0" i="0" dirty="0" smtClean="0">
                <a:solidFill>
                  <a:srgbClr val="000000"/>
                </a:solidFill>
                <a:effectLst/>
                <a:latin typeface="Times New Roman" pitchFamily="18" charset="0"/>
                <a:cs typeface="Times New Roman" pitchFamily="18" charset="0"/>
              </a:rPr>
              <a:t>behavior </a:t>
            </a:r>
            <a:r>
              <a:rPr lang="en-US" sz="2000" b="0" i="0" dirty="0">
                <a:solidFill>
                  <a:srgbClr val="000000"/>
                </a:solidFill>
                <a:effectLst/>
                <a:latin typeface="Times New Roman" pitchFamily="18" charset="0"/>
                <a:cs typeface="Times New Roman" pitchFamily="18" charset="0"/>
              </a:rPr>
              <a:t>of digital computers. The main objective of this subject to understand the overall basic computer hardware structure, including the peripheral devices.</a:t>
            </a:r>
          </a:p>
          <a:p>
            <a:pPr algn="just"/>
            <a:endParaRPr lang="en-US" sz="2000" b="0" i="0" dirty="0">
              <a:solidFill>
                <a:srgbClr val="000000"/>
              </a:solidFill>
              <a:effectLst/>
              <a:latin typeface="Times New Roman" pitchFamily="18" charset="0"/>
              <a:cs typeface="Times New Roman" pitchFamily="18" charset="0"/>
            </a:endParaRPr>
          </a:p>
          <a:p>
            <a:pPr algn="just"/>
            <a:r>
              <a:rPr lang="en-US" sz="2000" b="0" i="0" dirty="0">
                <a:solidFill>
                  <a:srgbClr val="000000"/>
                </a:solidFill>
                <a:effectLst/>
                <a:latin typeface="Times New Roman" pitchFamily="18" charset="0"/>
                <a:cs typeface="Times New Roman" pitchFamily="18" charset="0"/>
              </a:rPr>
              <a:t>In spite of variety and pace in the computer field, certain fundamental concepts apply consistently throughout. The application of these concepts depends upon the current state of technology and the price/performance objectives of the designer. The aim of the subject is to provide a through discussion of the fundamentals of computer organization and architecture and to relate these to contemporary design issues.</a:t>
            </a:r>
          </a:p>
        </p:txBody>
      </p:sp>
    </p:spTree>
    <p:extLst>
      <p:ext uri="{BB962C8B-B14F-4D97-AF65-F5344CB8AC3E}">
        <p14:creationId xmlns:p14="http://schemas.microsoft.com/office/powerpoint/2010/main" xmlns="" val="1471705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2B7C665-B6B9-59C7-172B-DF26DBA54B9B}"/>
              </a:ext>
            </a:extLst>
          </p:cNvPr>
          <p:cNvSpPr txBox="1"/>
          <p:nvPr/>
        </p:nvSpPr>
        <p:spPr>
          <a:xfrm>
            <a:off x="394872" y="604910"/>
            <a:ext cx="7736254" cy="630942"/>
          </a:xfrm>
          <a:prstGeom prst="rect">
            <a:avLst/>
          </a:prstGeom>
          <a:noFill/>
        </p:spPr>
        <p:txBody>
          <a:bodyPr wrap="square">
            <a:spAutoFit/>
          </a:bodyPr>
          <a:lstStyle/>
          <a:p>
            <a:pPr algn="ctr"/>
            <a:r>
              <a:rPr lang="en-IN" sz="3500" dirty="0" smtClean="0">
                <a:latin typeface="Times New Roman" pitchFamily="18" charset="0"/>
                <a:cs typeface="Times New Roman" pitchFamily="18" charset="0"/>
              </a:rPr>
              <a:t>Booth's Multiplication </a:t>
            </a:r>
            <a:r>
              <a:rPr lang="en-IN" sz="3500" dirty="0">
                <a:latin typeface="Times New Roman" pitchFamily="18" charset="0"/>
                <a:cs typeface="Times New Roman" pitchFamily="18" charset="0"/>
              </a:rPr>
              <a:t>Algorithm</a:t>
            </a:r>
          </a:p>
        </p:txBody>
      </p:sp>
      <p:sp>
        <p:nvSpPr>
          <p:cNvPr id="7" name="TextBox 6">
            <a:extLst>
              <a:ext uri="{FF2B5EF4-FFF2-40B4-BE49-F238E27FC236}">
                <a16:creationId xmlns:a16="http://schemas.microsoft.com/office/drawing/2014/main" xmlns="" id="{52096C93-8FB1-E1A5-A2B8-8E1DE5EF4E87}"/>
              </a:ext>
            </a:extLst>
          </p:cNvPr>
          <p:cNvSpPr txBox="1"/>
          <p:nvPr/>
        </p:nvSpPr>
        <p:spPr>
          <a:xfrm>
            <a:off x="436196" y="1645920"/>
            <a:ext cx="7904382" cy="1938992"/>
          </a:xfrm>
          <a:prstGeom prst="rect">
            <a:avLst/>
          </a:prstGeom>
          <a:noFill/>
        </p:spPr>
        <p:txBody>
          <a:bodyPr wrap="square">
            <a:spAutoFit/>
          </a:bodyPr>
          <a:lstStyle/>
          <a:p>
            <a:pPr algn="just"/>
            <a:r>
              <a:rPr lang="en-US" sz="2000" dirty="0" smtClean="0">
                <a:solidFill>
                  <a:srgbClr val="333333"/>
                </a:solidFill>
                <a:latin typeface="Times New Roman" pitchFamily="18" charset="0"/>
                <a:cs typeface="Times New Roman" pitchFamily="18" charset="0"/>
              </a:rPr>
              <a:t>bits </a:t>
            </a:r>
            <a:r>
              <a:rPr lang="en-US" sz="2000" dirty="0">
                <a:solidFill>
                  <a:srgbClr val="333333"/>
                </a:solidFill>
                <a:latin typeface="Times New Roman" pitchFamily="18" charset="0"/>
                <a:cs typeface="Times New Roman" pitchFamily="18" charset="0"/>
              </a:rPr>
              <a:t>0's in the multiplier that requires no additional bit only shift the right-most string bits and a string of </a:t>
            </a:r>
            <a:r>
              <a:rPr lang="en-US" sz="2000" dirty="0" smtClean="0">
                <a:solidFill>
                  <a:srgbClr val="333333"/>
                </a:solidFill>
                <a:latin typeface="Times New Roman" pitchFamily="18" charset="0"/>
                <a:cs typeface="Times New Roman" pitchFamily="18" charset="0"/>
              </a:rPr>
              <a:t>1'sThe booth algorithm is a multiplication algorithm that allows us to multiply the two signed binary integers in 2's complement, respectively. It is also used to speed up the performance of the multiplication porn. It is very efficient too. It works on the string  </a:t>
            </a:r>
            <a:r>
              <a:rPr lang="en-US" sz="2000" dirty="0">
                <a:solidFill>
                  <a:srgbClr val="333333"/>
                </a:solidFill>
                <a:latin typeface="Times New Roman" pitchFamily="18" charset="0"/>
                <a:cs typeface="Times New Roman" pitchFamily="18" charset="0"/>
              </a:rPr>
              <a:t>in a multiplier bit weight 2</a:t>
            </a:r>
            <a:r>
              <a:rPr lang="en-US" sz="2000" baseline="30000" dirty="0">
                <a:solidFill>
                  <a:srgbClr val="333333"/>
                </a:solidFill>
                <a:latin typeface="Times New Roman" pitchFamily="18" charset="0"/>
                <a:cs typeface="Times New Roman" pitchFamily="18" charset="0"/>
              </a:rPr>
              <a:t>k</a:t>
            </a:r>
            <a:r>
              <a:rPr lang="en-US" sz="2000" dirty="0">
                <a:solidFill>
                  <a:srgbClr val="333333"/>
                </a:solidFill>
                <a:latin typeface="Times New Roman" pitchFamily="18" charset="0"/>
                <a:cs typeface="Times New Roman" pitchFamily="18" charset="0"/>
              </a:rPr>
              <a:t> to weight 2</a:t>
            </a:r>
            <a:r>
              <a:rPr lang="en-US" sz="2000" baseline="30000" dirty="0">
                <a:solidFill>
                  <a:srgbClr val="333333"/>
                </a:solidFill>
                <a:latin typeface="Times New Roman" pitchFamily="18" charset="0"/>
                <a:cs typeface="Times New Roman" pitchFamily="18" charset="0"/>
              </a:rPr>
              <a:t>m</a:t>
            </a:r>
            <a:r>
              <a:rPr lang="en-US" sz="2000" dirty="0">
                <a:solidFill>
                  <a:srgbClr val="333333"/>
                </a:solidFill>
                <a:latin typeface="Times New Roman" pitchFamily="18" charset="0"/>
                <a:cs typeface="Times New Roman" pitchFamily="18" charset="0"/>
              </a:rPr>
              <a:t> that can be considered as </a:t>
            </a:r>
            <a:r>
              <a:rPr lang="en-US" sz="2000" b="1" dirty="0">
                <a:solidFill>
                  <a:srgbClr val="333333"/>
                </a:solidFill>
                <a:latin typeface="Times New Roman" pitchFamily="18" charset="0"/>
                <a:cs typeface="Times New Roman" pitchFamily="18" charset="0"/>
              </a:rPr>
              <a:t>2</a:t>
            </a:r>
            <a:r>
              <a:rPr lang="en-US" sz="2000" b="1" baseline="30000" dirty="0">
                <a:solidFill>
                  <a:srgbClr val="333333"/>
                </a:solidFill>
                <a:latin typeface="Times New Roman" pitchFamily="18" charset="0"/>
                <a:cs typeface="Times New Roman" pitchFamily="18" charset="0"/>
              </a:rPr>
              <a:t>k+ 1</a:t>
            </a:r>
            <a:r>
              <a:rPr lang="en-US" sz="2000" b="1" dirty="0">
                <a:solidFill>
                  <a:srgbClr val="333333"/>
                </a:solidFill>
                <a:latin typeface="Times New Roman" pitchFamily="18" charset="0"/>
                <a:cs typeface="Times New Roman" pitchFamily="18" charset="0"/>
              </a:rPr>
              <a:t> - 2</a:t>
            </a:r>
            <a:r>
              <a:rPr lang="en-US" sz="2000" b="1" baseline="30000" dirty="0">
                <a:solidFill>
                  <a:srgbClr val="333333"/>
                </a:solidFill>
                <a:latin typeface="Times New Roman" pitchFamily="18" charset="0"/>
                <a:cs typeface="Times New Roman" pitchFamily="18" charset="0"/>
              </a:rPr>
              <a:t>m</a:t>
            </a:r>
            <a:r>
              <a:rPr lang="en-US" sz="2000" dirty="0">
                <a:solidFill>
                  <a:srgbClr val="333333"/>
                </a:solidFill>
                <a:latin typeface="Times New Roman" pitchFamily="18" charset="0"/>
                <a:cs typeface="Times New Roman" pitchFamily="18" charset="0"/>
              </a:rPr>
              <a:t>.</a:t>
            </a:r>
          </a:p>
        </p:txBody>
      </p:sp>
      <p:sp>
        <p:nvSpPr>
          <p:cNvPr id="3" name="TextBox 2">
            <a:extLst>
              <a:ext uri="{FF2B5EF4-FFF2-40B4-BE49-F238E27FC236}">
                <a16:creationId xmlns:a16="http://schemas.microsoft.com/office/drawing/2014/main" xmlns="" id="{F10E9114-E2BB-0A6C-64F2-E78BE0A344B7}"/>
              </a:ext>
            </a:extLst>
          </p:cNvPr>
          <p:cNvSpPr txBox="1"/>
          <p:nvPr/>
        </p:nvSpPr>
        <p:spPr>
          <a:xfrm>
            <a:off x="450263" y="3742006"/>
            <a:ext cx="8076321" cy="1631216"/>
          </a:xfrm>
          <a:prstGeom prst="rect">
            <a:avLst/>
          </a:prstGeom>
          <a:noFill/>
        </p:spPr>
        <p:txBody>
          <a:bodyPr wrap="square">
            <a:spAutoFit/>
          </a:bodyPr>
          <a:lstStyle/>
          <a:p>
            <a:pPr algn="just"/>
            <a:r>
              <a:rPr lang="en-US" sz="2000" b="0" i="0" dirty="0">
                <a:solidFill>
                  <a:srgbClr val="333333"/>
                </a:solidFill>
                <a:effectLst/>
                <a:latin typeface="Times New Roman" pitchFamily="18" charset="0"/>
                <a:cs typeface="Times New Roman" pitchFamily="18" charset="0"/>
              </a:rPr>
              <a:t>In the </a:t>
            </a:r>
            <a:r>
              <a:rPr lang="en-US" sz="2000" dirty="0">
                <a:solidFill>
                  <a:srgbClr val="333333"/>
                </a:solidFill>
                <a:latin typeface="Times New Roman" pitchFamily="18" charset="0"/>
                <a:cs typeface="Times New Roman" pitchFamily="18" charset="0"/>
              </a:rPr>
              <a:t>below</a:t>
            </a:r>
            <a:r>
              <a:rPr lang="en-US" sz="2000" b="0" i="0" dirty="0">
                <a:solidFill>
                  <a:srgbClr val="333333"/>
                </a:solidFill>
                <a:effectLst/>
                <a:latin typeface="Times New Roman" pitchFamily="18" charset="0"/>
                <a:cs typeface="Times New Roman" pitchFamily="18" charset="0"/>
              </a:rPr>
              <a:t> flowchart, initially, </a:t>
            </a:r>
            <a:r>
              <a:rPr lang="en-US" sz="2000" b="1" i="0" dirty="0">
                <a:solidFill>
                  <a:srgbClr val="333333"/>
                </a:solidFill>
                <a:effectLst/>
                <a:latin typeface="Times New Roman" pitchFamily="18" charset="0"/>
                <a:cs typeface="Times New Roman" pitchFamily="18" charset="0"/>
              </a:rPr>
              <a:t>AC</a:t>
            </a:r>
            <a:r>
              <a:rPr lang="en-US" sz="2000" b="0" i="0" dirty="0">
                <a:solidFill>
                  <a:srgbClr val="333333"/>
                </a:solidFill>
                <a:effectLst/>
                <a:latin typeface="Times New Roman" pitchFamily="18" charset="0"/>
                <a:cs typeface="Times New Roman" pitchFamily="18" charset="0"/>
              </a:rPr>
              <a:t> and </a:t>
            </a:r>
            <a:r>
              <a:rPr lang="en-US" sz="2000" b="1" i="0" dirty="0" err="1">
                <a:solidFill>
                  <a:srgbClr val="333333"/>
                </a:solidFill>
                <a:effectLst/>
                <a:latin typeface="Times New Roman" pitchFamily="18" charset="0"/>
                <a:cs typeface="Times New Roman" pitchFamily="18" charset="0"/>
              </a:rPr>
              <a:t>Q</a:t>
            </a:r>
            <a:r>
              <a:rPr lang="en-US" sz="2000" b="1" i="0" baseline="-25000" dirty="0" err="1">
                <a:solidFill>
                  <a:srgbClr val="333333"/>
                </a:solidFill>
                <a:effectLst/>
                <a:latin typeface="Times New Roman" pitchFamily="18" charset="0"/>
                <a:cs typeface="Times New Roman" pitchFamily="18" charset="0"/>
              </a:rPr>
              <a:t>n</a:t>
            </a:r>
            <a:r>
              <a:rPr lang="en-US" sz="2000" b="1" i="0" baseline="-25000" dirty="0">
                <a:solidFill>
                  <a:srgbClr val="333333"/>
                </a:solidFill>
                <a:effectLst/>
                <a:latin typeface="Times New Roman" pitchFamily="18" charset="0"/>
                <a:cs typeface="Times New Roman" pitchFamily="18" charset="0"/>
              </a:rPr>
              <a:t> + 1</a:t>
            </a:r>
            <a:r>
              <a:rPr lang="en-US" sz="2000" b="0" i="0" dirty="0">
                <a:solidFill>
                  <a:srgbClr val="333333"/>
                </a:solidFill>
                <a:effectLst/>
                <a:latin typeface="Times New Roman" pitchFamily="18" charset="0"/>
                <a:cs typeface="Times New Roman" pitchFamily="18" charset="0"/>
              </a:rPr>
              <a:t> bits are set to 0, and the </a:t>
            </a:r>
            <a:r>
              <a:rPr lang="en-US" sz="2000" b="1" i="0" dirty="0">
                <a:solidFill>
                  <a:srgbClr val="333333"/>
                </a:solidFill>
                <a:effectLst/>
                <a:latin typeface="Times New Roman" pitchFamily="18" charset="0"/>
                <a:cs typeface="Times New Roman" pitchFamily="18" charset="0"/>
              </a:rPr>
              <a:t>SC</a:t>
            </a:r>
            <a:r>
              <a:rPr lang="en-US" sz="2000" b="0" i="0" dirty="0">
                <a:solidFill>
                  <a:srgbClr val="333333"/>
                </a:solidFill>
                <a:effectLst/>
                <a:latin typeface="Times New Roman" pitchFamily="18" charset="0"/>
                <a:cs typeface="Times New Roman" pitchFamily="18" charset="0"/>
              </a:rPr>
              <a:t> is a sequence counter that represents the total bits set </a:t>
            </a:r>
            <a:r>
              <a:rPr lang="en-US" sz="2000" b="1" i="0" dirty="0">
                <a:solidFill>
                  <a:srgbClr val="333333"/>
                </a:solidFill>
                <a:effectLst/>
                <a:latin typeface="Times New Roman" pitchFamily="18" charset="0"/>
                <a:cs typeface="Times New Roman" pitchFamily="18" charset="0"/>
              </a:rPr>
              <a:t>n,</a:t>
            </a:r>
            <a:r>
              <a:rPr lang="en-US" sz="2000" b="0" i="0" dirty="0">
                <a:solidFill>
                  <a:srgbClr val="333333"/>
                </a:solidFill>
                <a:effectLst/>
                <a:latin typeface="Times New Roman" pitchFamily="18" charset="0"/>
                <a:cs typeface="Times New Roman" pitchFamily="18" charset="0"/>
              </a:rPr>
              <a:t> which is equal to the number of bits in the multiplier. There are </a:t>
            </a:r>
            <a:r>
              <a:rPr lang="en-US" sz="2000" b="1" i="0" dirty="0">
                <a:solidFill>
                  <a:srgbClr val="333333"/>
                </a:solidFill>
                <a:effectLst/>
                <a:latin typeface="Times New Roman" pitchFamily="18" charset="0"/>
                <a:cs typeface="Times New Roman" pitchFamily="18" charset="0"/>
              </a:rPr>
              <a:t>BR</a:t>
            </a:r>
            <a:r>
              <a:rPr lang="en-US" sz="2000" b="0" i="0" dirty="0">
                <a:solidFill>
                  <a:srgbClr val="333333"/>
                </a:solidFill>
                <a:effectLst/>
                <a:latin typeface="Times New Roman" pitchFamily="18" charset="0"/>
                <a:cs typeface="Times New Roman" pitchFamily="18" charset="0"/>
              </a:rPr>
              <a:t> that represent the </a:t>
            </a:r>
            <a:r>
              <a:rPr lang="en-US" sz="2000" b="1" i="0" dirty="0">
                <a:solidFill>
                  <a:srgbClr val="333333"/>
                </a:solidFill>
                <a:effectLst/>
                <a:latin typeface="Times New Roman" pitchFamily="18" charset="0"/>
                <a:cs typeface="Times New Roman" pitchFamily="18" charset="0"/>
              </a:rPr>
              <a:t>multiplicand bits,</a:t>
            </a:r>
            <a:r>
              <a:rPr lang="en-US" sz="2000" b="0" i="0" dirty="0">
                <a:solidFill>
                  <a:srgbClr val="333333"/>
                </a:solidFill>
                <a:effectLst/>
                <a:latin typeface="Times New Roman" pitchFamily="18" charset="0"/>
                <a:cs typeface="Times New Roman" pitchFamily="18" charset="0"/>
              </a:rPr>
              <a:t> and QR represents the </a:t>
            </a:r>
            <a:r>
              <a:rPr lang="en-US" sz="2000" b="1" i="0" dirty="0">
                <a:solidFill>
                  <a:srgbClr val="333333"/>
                </a:solidFill>
                <a:effectLst/>
                <a:latin typeface="Times New Roman" pitchFamily="18" charset="0"/>
                <a:cs typeface="Times New Roman" pitchFamily="18" charset="0"/>
              </a:rPr>
              <a:t>multiplier bits</a:t>
            </a:r>
            <a:r>
              <a:rPr lang="en-US" sz="2000" b="0" i="0" dirty="0">
                <a:solidFill>
                  <a:srgbClr val="333333"/>
                </a:solidFill>
                <a:effectLst/>
                <a:latin typeface="Times New Roman" pitchFamily="18" charset="0"/>
                <a:cs typeface="Times New Roman" pitchFamily="18" charset="0"/>
              </a:rPr>
              <a:t>. </a:t>
            </a:r>
            <a:r>
              <a:rPr lang="en-US" sz="2000" b="0" i="0" dirty="0" smtClean="0">
                <a:solidFill>
                  <a:srgbClr val="333333"/>
                </a:solidFill>
                <a:effectLst/>
                <a:latin typeface="Times New Roman" pitchFamily="18" charset="0"/>
                <a:cs typeface="Times New Roman" pitchFamily="18" charset="0"/>
              </a:rPr>
              <a:t>repeated</a:t>
            </a:r>
            <a:r>
              <a:rPr lang="en-US" sz="2000" b="0" i="0" dirty="0">
                <a:solidFill>
                  <a:srgbClr val="333333"/>
                </a:solidFill>
                <a:effectLst/>
                <a:latin typeface="Times New Roman" pitchFamily="18" charset="0"/>
                <a:cs typeface="Times New Roman" pitchFamily="18" charset="0"/>
              </a:rPr>
              <a:t>, equal to the number of bits (n).</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764261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8806"/>
            <a:ext cx="8229600" cy="5008485"/>
          </a:xfrm>
        </p:spPr>
        <p:txBody>
          <a:bodyPr>
            <a:normAutofit/>
          </a:bodyPr>
          <a:lstStyle/>
          <a:p>
            <a:pPr algn="just">
              <a:buNone/>
            </a:pPr>
            <a:r>
              <a:rPr lang="en-US" sz="2000" dirty="0" smtClean="0">
                <a:solidFill>
                  <a:srgbClr val="333333"/>
                </a:solidFill>
                <a:latin typeface="Times New Roman" pitchFamily="18" charset="0"/>
                <a:cs typeface="Times New Roman" pitchFamily="18" charset="0"/>
              </a:rPr>
              <a:t>    After that, we encountered two bits of the multiplier as </a:t>
            </a:r>
            <a:r>
              <a:rPr lang="en-US" sz="2000" dirty="0" err="1" smtClean="0">
                <a:solidFill>
                  <a:srgbClr val="333333"/>
                </a:solidFill>
                <a:latin typeface="Times New Roman" pitchFamily="18" charset="0"/>
                <a:cs typeface="Times New Roman" pitchFamily="18" charset="0"/>
              </a:rPr>
              <a:t>Q</a:t>
            </a:r>
            <a:r>
              <a:rPr lang="en-US" sz="2000" baseline="-25000" dirty="0" err="1" smtClean="0">
                <a:solidFill>
                  <a:srgbClr val="333333"/>
                </a:solidFill>
                <a:latin typeface="Times New Roman" pitchFamily="18" charset="0"/>
                <a:cs typeface="Times New Roman" pitchFamily="18" charset="0"/>
              </a:rPr>
              <a:t>n</a:t>
            </a:r>
            <a:r>
              <a:rPr lang="en-US" sz="2000" dirty="0" smtClean="0">
                <a:solidFill>
                  <a:srgbClr val="333333"/>
                </a:solidFill>
                <a:latin typeface="Times New Roman" pitchFamily="18" charset="0"/>
                <a:cs typeface="Times New Roman" pitchFamily="18" charset="0"/>
              </a:rPr>
              <a:t> and </a:t>
            </a:r>
            <a:r>
              <a:rPr lang="en-US" sz="2000" dirty="0" err="1" smtClean="0">
                <a:solidFill>
                  <a:srgbClr val="333333"/>
                </a:solidFill>
                <a:latin typeface="Times New Roman" pitchFamily="18" charset="0"/>
                <a:cs typeface="Times New Roman" pitchFamily="18" charset="0"/>
              </a:rPr>
              <a:t>Q</a:t>
            </a:r>
            <a:r>
              <a:rPr lang="en-US" sz="2000" baseline="-25000" dirty="0" err="1" smtClean="0">
                <a:solidFill>
                  <a:srgbClr val="333333"/>
                </a:solidFill>
                <a:latin typeface="Times New Roman" pitchFamily="18" charset="0"/>
                <a:cs typeface="Times New Roman" pitchFamily="18" charset="0"/>
              </a:rPr>
              <a:t>n</a:t>
            </a:r>
            <a:r>
              <a:rPr lang="en-US" sz="2000" baseline="-25000" dirty="0" smtClean="0">
                <a:solidFill>
                  <a:srgbClr val="333333"/>
                </a:solidFill>
                <a:latin typeface="Times New Roman" pitchFamily="18" charset="0"/>
                <a:cs typeface="Times New Roman" pitchFamily="18" charset="0"/>
              </a:rPr>
              <a:t> + 1</a:t>
            </a:r>
            <a:r>
              <a:rPr lang="en-US" sz="2000" dirty="0" smtClean="0">
                <a:solidFill>
                  <a:srgbClr val="333333"/>
                </a:solidFill>
                <a:latin typeface="Times New Roman" pitchFamily="18" charset="0"/>
                <a:cs typeface="Times New Roman" pitchFamily="18" charset="0"/>
              </a:rPr>
              <a:t>, where </a:t>
            </a:r>
            <a:r>
              <a:rPr lang="en-US" sz="2000" dirty="0" err="1" smtClean="0">
                <a:solidFill>
                  <a:srgbClr val="333333"/>
                </a:solidFill>
                <a:latin typeface="Times New Roman" pitchFamily="18" charset="0"/>
                <a:cs typeface="Times New Roman" pitchFamily="18" charset="0"/>
              </a:rPr>
              <a:t>Qn</a:t>
            </a:r>
            <a:r>
              <a:rPr lang="en-US" sz="2000" dirty="0" smtClean="0">
                <a:solidFill>
                  <a:srgbClr val="333333"/>
                </a:solidFill>
                <a:latin typeface="Times New Roman" pitchFamily="18" charset="0"/>
                <a:cs typeface="Times New Roman" pitchFamily="18" charset="0"/>
              </a:rPr>
              <a:t> represents the last bit of QR, and </a:t>
            </a:r>
            <a:r>
              <a:rPr lang="en-US" sz="2000" dirty="0" err="1" smtClean="0">
                <a:solidFill>
                  <a:srgbClr val="333333"/>
                </a:solidFill>
                <a:latin typeface="Times New Roman" pitchFamily="18" charset="0"/>
                <a:cs typeface="Times New Roman" pitchFamily="18" charset="0"/>
              </a:rPr>
              <a:t>Q</a:t>
            </a:r>
            <a:r>
              <a:rPr lang="en-US" sz="2000" baseline="-25000" dirty="0" err="1" smtClean="0">
                <a:solidFill>
                  <a:srgbClr val="333333"/>
                </a:solidFill>
                <a:latin typeface="Times New Roman" pitchFamily="18" charset="0"/>
                <a:cs typeface="Times New Roman" pitchFamily="18" charset="0"/>
              </a:rPr>
              <a:t>n</a:t>
            </a:r>
            <a:r>
              <a:rPr lang="en-US" sz="2000" baseline="-25000" dirty="0" smtClean="0">
                <a:solidFill>
                  <a:srgbClr val="333333"/>
                </a:solidFill>
                <a:latin typeface="Times New Roman" pitchFamily="18" charset="0"/>
                <a:cs typeface="Times New Roman" pitchFamily="18" charset="0"/>
              </a:rPr>
              <a:t> + 1 </a:t>
            </a:r>
            <a:r>
              <a:rPr lang="en-US" sz="2000" dirty="0" smtClean="0">
                <a:solidFill>
                  <a:srgbClr val="333333"/>
                </a:solidFill>
                <a:latin typeface="Times New Roman" pitchFamily="18" charset="0"/>
                <a:cs typeface="Times New Roman" pitchFamily="18" charset="0"/>
              </a:rPr>
              <a:t>represents the incremented bit of </a:t>
            </a:r>
            <a:r>
              <a:rPr lang="en-US" sz="2000" dirty="0" err="1" smtClean="0">
                <a:solidFill>
                  <a:srgbClr val="333333"/>
                </a:solidFill>
                <a:latin typeface="Times New Roman" pitchFamily="18" charset="0"/>
                <a:cs typeface="Times New Roman" pitchFamily="18" charset="0"/>
              </a:rPr>
              <a:t>Qn</a:t>
            </a:r>
            <a:r>
              <a:rPr lang="en-US" sz="2000" dirty="0" smtClean="0">
                <a:solidFill>
                  <a:srgbClr val="333333"/>
                </a:solidFill>
                <a:latin typeface="Times New Roman" pitchFamily="18" charset="0"/>
                <a:cs typeface="Times New Roman" pitchFamily="18" charset="0"/>
              </a:rPr>
              <a:t> by 1. Suppose two bits of the multiplier is equal to 10; it means that we have to subtract the multiplier from the partial product in the accumulator AC and then perform the arithmetic shift operation (</a:t>
            </a:r>
            <a:r>
              <a:rPr lang="en-US" sz="2000" dirty="0" err="1" smtClean="0">
                <a:solidFill>
                  <a:srgbClr val="333333"/>
                </a:solidFill>
                <a:latin typeface="Times New Roman" pitchFamily="18" charset="0"/>
                <a:cs typeface="Times New Roman" pitchFamily="18" charset="0"/>
              </a:rPr>
              <a:t>ashr</a:t>
            </a:r>
            <a:r>
              <a:rPr lang="en-US" sz="2000" dirty="0" smtClean="0">
                <a:solidFill>
                  <a:srgbClr val="333333"/>
                </a:solidFill>
                <a:latin typeface="Times New Roman" pitchFamily="18" charset="0"/>
                <a:cs typeface="Times New Roman" pitchFamily="18" charset="0"/>
              </a:rPr>
              <a:t>). If the two of the multipliers equal to 01, it means we need to perform the addition of the multiplicand to the partial product in accumulator AC and then perform the arithmetic shift operation (</a:t>
            </a:r>
            <a:r>
              <a:rPr lang="en-US" sz="2000" b="1" dirty="0" err="1" smtClean="0">
                <a:solidFill>
                  <a:srgbClr val="333333"/>
                </a:solidFill>
                <a:latin typeface="Times New Roman" pitchFamily="18" charset="0"/>
                <a:cs typeface="Times New Roman" pitchFamily="18" charset="0"/>
              </a:rPr>
              <a:t>ashr</a:t>
            </a:r>
            <a:r>
              <a:rPr lang="en-US" sz="2000" dirty="0" smtClean="0">
                <a:solidFill>
                  <a:srgbClr val="333333"/>
                </a:solidFill>
                <a:latin typeface="Times New Roman" pitchFamily="18" charset="0"/>
                <a:cs typeface="Times New Roman" pitchFamily="18" charset="0"/>
              </a:rPr>
              <a:t>), including </a:t>
            </a:r>
            <a:r>
              <a:rPr lang="en-US" sz="2000" b="1" dirty="0" err="1" smtClean="0">
                <a:solidFill>
                  <a:srgbClr val="333333"/>
                </a:solidFill>
                <a:latin typeface="Times New Roman" pitchFamily="18" charset="0"/>
                <a:cs typeface="Times New Roman" pitchFamily="18" charset="0"/>
              </a:rPr>
              <a:t>Q</a:t>
            </a:r>
            <a:r>
              <a:rPr lang="en-US" sz="2000" b="1" baseline="-25000" dirty="0" err="1" smtClean="0">
                <a:solidFill>
                  <a:srgbClr val="333333"/>
                </a:solidFill>
                <a:latin typeface="Times New Roman" pitchFamily="18" charset="0"/>
                <a:cs typeface="Times New Roman" pitchFamily="18" charset="0"/>
              </a:rPr>
              <a:t>n</a:t>
            </a:r>
            <a:r>
              <a:rPr lang="en-US" sz="2000" b="1" baseline="-25000" dirty="0" smtClean="0">
                <a:solidFill>
                  <a:srgbClr val="333333"/>
                </a:solidFill>
                <a:latin typeface="Times New Roman" pitchFamily="18" charset="0"/>
                <a:cs typeface="Times New Roman" pitchFamily="18" charset="0"/>
              </a:rPr>
              <a:t> + 1</a:t>
            </a:r>
            <a:r>
              <a:rPr lang="en-US" sz="2000" dirty="0" smtClean="0">
                <a:solidFill>
                  <a:srgbClr val="333333"/>
                </a:solidFill>
                <a:latin typeface="Times New Roman" pitchFamily="18" charset="0"/>
                <a:cs typeface="Times New Roman" pitchFamily="18" charset="0"/>
              </a:rPr>
              <a:t>. The arithmetic shift operation is used in Booth's algorithm to shift AC and QR bits to the right by one and remains the sign bit in AC unchanged. And the sequence counter is continuously decremented till the computational loop is</a:t>
            </a:r>
            <a:endParaRPr lang="en-US" sz="2000"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1D7AF44-4E6F-5674-9B51-BEDAFDD584B2}"/>
              </a:ext>
            </a:extLst>
          </p:cNvPr>
          <p:cNvSpPr txBox="1"/>
          <p:nvPr/>
        </p:nvSpPr>
        <p:spPr>
          <a:xfrm>
            <a:off x="566616" y="411874"/>
            <a:ext cx="6521938" cy="707886"/>
          </a:xfrm>
          <a:prstGeom prst="rect">
            <a:avLst/>
          </a:prstGeom>
          <a:noFill/>
        </p:spPr>
        <p:txBody>
          <a:bodyPr wrap="square">
            <a:spAutoFit/>
          </a:bodyPr>
          <a:lstStyle/>
          <a:p>
            <a:pPr algn="ctr"/>
            <a:r>
              <a:rPr lang="en-US" sz="2000" dirty="0">
                <a:solidFill>
                  <a:srgbClr val="333333"/>
                </a:solidFill>
                <a:latin typeface="Times New Roman" pitchFamily="18" charset="0"/>
                <a:cs typeface="Times New Roman" pitchFamily="18" charset="0"/>
              </a:rPr>
              <a:t>Following is the pictorial representation of the Booth's Algorithm:</a:t>
            </a:r>
          </a:p>
        </p:txBody>
      </p:sp>
      <p:pic>
        <p:nvPicPr>
          <p:cNvPr id="30722" name="Picture 2" descr="Booth's Multiplication Algorithm">
            <a:extLst>
              <a:ext uri="{FF2B5EF4-FFF2-40B4-BE49-F238E27FC236}">
                <a16:creationId xmlns:a16="http://schemas.microsoft.com/office/drawing/2014/main" xmlns="" id="{2B708238-B2E0-67A6-C055-8DA77F0BFE6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5249" y="1139483"/>
            <a:ext cx="7695028" cy="52894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0541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67A826C-D30B-69B1-DF1D-B946C8F05425}"/>
              </a:ext>
            </a:extLst>
          </p:cNvPr>
          <p:cNvSpPr txBox="1"/>
          <p:nvPr/>
        </p:nvSpPr>
        <p:spPr>
          <a:xfrm>
            <a:off x="844062" y="354937"/>
            <a:ext cx="7627814" cy="4807906"/>
          </a:xfrm>
          <a:prstGeom prst="rect">
            <a:avLst/>
          </a:prstGeom>
          <a:noFill/>
        </p:spPr>
        <p:txBody>
          <a:bodyPr wrap="square">
            <a:spAutoFit/>
          </a:bodyPr>
          <a:lstStyle/>
          <a:p>
            <a:pPr algn="ctr"/>
            <a:r>
              <a:rPr lang="en-US" sz="2000" b="0" i="0" dirty="0">
                <a:effectLst/>
                <a:latin typeface="Times New Roman" pitchFamily="18" charset="0"/>
                <a:cs typeface="Times New Roman" pitchFamily="18" charset="0"/>
              </a:rPr>
              <a:t>Working </a:t>
            </a:r>
            <a:r>
              <a:rPr lang="en-US" sz="2000" b="0" i="0" dirty="0" smtClean="0">
                <a:effectLst/>
                <a:latin typeface="Times New Roman" pitchFamily="18" charset="0"/>
                <a:cs typeface="Times New Roman" pitchFamily="18" charset="0"/>
              </a:rPr>
              <a:t>of </a:t>
            </a:r>
            <a:r>
              <a:rPr lang="en-US" sz="2000" b="0" i="0" dirty="0">
                <a:effectLst/>
                <a:latin typeface="Times New Roman" pitchFamily="18" charset="0"/>
                <a:cs typeface="Times New Roman" pitchFamily="18" charset="0"/>
              </a:rPr>
              <a:t>the Booth Algorithm:-</a:t>
            </a:r>
          </a:p>
          <a:p>
            <a:pPr algn="just"/>
            <a:endParaRPr lang="en-US" b="0" i="0" dirty="0">
              <a:solidFill>
                <a:srgbClr val="610B4B"/>
              </a:solidFill>
              <a:effectLst/>
              <a:latin typeface="erdana"/>
            </a:endParaRPr>
          </a:p>
          <a:p>
            <a:pPr algn="just">
              <a:buFont typeface="+mj-lt"/>
              <a:buAutoNum type="arabicPeriod"/>
            </a:pPr>
            <a:r>
              <a:rPr lang="en-US" sz="2000" i="0" dirty="0">
                <a:solidFill>
                  <a:srgbClr val="000000"/>
                </a:solidFill>
                <a:effectLst/>
                <a:latin typeface="Times New Roman" pitchFamily="18" charset="0"/>
                <a:cs typeface="Times New Roman" pitchFamily="18" charset="0"/>
              </a:rPr>
              <a:t>Set the Multiplicand and Multiplier binary bits as M and Q, respectively.</a:t>
            </a:r>
          </a:p>
          <a:p>
            <a:pPr algn="just">
              <a:buFont typeface="+mj-lt"/>
              <a:buAutoNum type="arabicPeriod"/>
            </a:pPr>
            <a:r>
              <a:rPr lang="en-US" sz="2000" b="0" i="0" dirty="0">
                <a:solidFill>
                  <a:srgbClr val="000000"/>
                </a:solidFill>
                <a:effectLst/>
                <a:latin typeface="Times New Roman" pitchFamily="18" charset="0"/>
                <a:cs typeface="Times New Roman" pitchFamily="18" charset="0"/>
              </a:rPr>
              <a:t>Initially, we set the AC and </a:t>
            </a:r>
            <a:r>
              <a:rPr lang="en-US" sz="2000" b="0" i="0" dirty="0" err="1">
                <a:solidFill>
                  <a:srgbClr val="000000"/>
                </a:solidFill>
                <a:effectLst/>
                <a:latin typeface="Times New Roman" pitchFamily="18" charset="0"/>
                <a:cs typeface="Times New Roman" pitchFamily="18" charset="0"/>
              </a:rPr>
              <a:t>Q</a:t>
            </a:r>
            <a:r>
              <a:rPr lang="en-US" sz="2000" b="0" i="0" baseline="-25000" dirty="0" err="1">
                <a:solidFill>
                  <a:srgbClr val="000000"/>
                </a:solidFill>
                <a:effectLst/>
                <a:latin typeface="Times New Roman" pitchFamily="18" charset="0"/>
                <a:cs typeface="Times New Roman" pitchFamily="18" charset="0"/>
              </a:rPr>
              <a:t>n</a:t>
            </a:r>
            <a:r>
              <a:rPr lang="en-US" sz="2000" b="0" i="0" baseline="-25000" dirty="0">
                <a:solidFill>
                  <a:srgbClr val="000000"/>
                </a:solidFill>
                <a:effectLst/>
                <a:latin typeface="Times New Roman" pitchFamily="18" charset="0"/>
                <a:cs typeface="Times New Roman" pitchFamily="18" charset="0"/>
              </a:rPr>
              <a:t> + 1</a:t>
            </a:r>
            <a:r>
              <a:rPr lang="en-US" sz="2000" b="0" i="0" dirty="0">
                <a:solidFill>
                  <a:srgbClr val="000000"/>
                </a:solidFill>
                <a:effectLst/>
                <a:latin typeface="Times New Roman" pitchFamily="18" charset="0"/>
                <a:cs typeface="Times New Roman" pitchFamily="18" charset="0"/>
              </a:rPr>
              <a:t> registers value to 0.</a:t>
            </a:r>
          </a:p>
          <a:p>
            <a:pPr algn="just">
              <a:buFont typeface="+mj-lt"/>
              <a:buAutoNum type="arabicPeriod"/>
            </a:pPr>
            <a:r>
              <a:rPr lang="en-US" sz="2000" b="0" i="0" dirty="0">
                <a:solidFill>
                  <a:srgbClr val="000000"/>
                </a:solidFill>
                <a:effectLst/>
                <a:latin typeface="Times New Roman" pitchFamily="18" charset="0"/>
                <a:cs typeface="Times New Roman" pitchFamily="18" charset="0"/>
              </a:rPr>
              <a:t>SC represents the number of Multiplier bits (Q), and it is a sequence counter that is continuously decremented till equal to the number of bits (n) or reached to 0.</a:t>
            </a:r>
          </a:p>
          <a:p>
            <a:pPr algn="just">
              <a:buFont typeface="+mj-lt"/>
              <a:buAutoNum type="arabicPeriod"/>
            </a:pPr>
            <a:r>
              <a:rPr lang="en-US" sz="2000" b="0" i="0" dirty="0">
                <a:solidFill>
                  <a:srgbClr val="000000"/>
                </a:solidFill>
                <a:effectLst/>
                <a:latin typeface="Times New Roman" pitchFamily="18" charset="0"/>
                <a:cs typeface="Times New Roman" pitchFamily="18" charset="0"/>
              </a:rPr>
              <a:t>A </a:t>
            </a:r>
            <a:r>
              <a:rPr lang="en-US" sz="2000" b="0" i="0" dirty="0" err="1">
                <a:solidFill>
                  <a:srgbClr val="000000"/>
                </a:solidFill>
                <a:effectLst/>
                <a:latin typeface="Times New Roman" pitchFamily="18" charset="0"/>
                <a:cs typeface="Times New Roman" pitchFamily="18" charset="0"/>
              </a:rPr>
              <a:t>Qn</a:t>
            </a:r>
            <a:r>
              <a:rPr lang="en-US" sz="2000" b="0" i="0" dirty="0">
                <a:solidFill>
                  <a:srgbClr val="000000"/>
                </a:solidFill>
                <a:effectLst/>
                <a:latin typeface="Times New Roman" pitchFamily="18" charset="0"/>
                <a:cs typeface="Times New Roman" pitchFamily="18" charset="0"/>
              </a:rPr>
              <a:t> represents the last bit of the Q, and the Q</a:t>
            </a:r>
            <a:r>
              <a:rPr lang="en-US" sz="2000" b="0" i="0" baseline="-25000" dirty="0">
                <a:solidFill>
                  <a:srgbClr val="000000"/>
                </a:solidFill>
                <a:effectLst/>
                <a:latin typeface="Times New Roman" pitchFamily="18" charset="0"/>
                <a:cs typeface="Times New Roman" pitchFamily="18" charset="0"/>
              </a:rPr>
              <a:t>n+1</a:t>
            </a:r>
            <a:r>
              <a:rPr lang="en-US" sz="2000" b="0" i="0" dirty="0">
                <a:solidFill>
                  <a:srgbClr val="000000"/>
                </a:solidFill>
                <a:effectLst/>
                <a:latin typeface="Times New Roman" pitchFamily="18" charset="0"/>
                <a:cs typeface="Times New Roman" pitchFamily="18" charset="0"/>
              </a:rPr>
              <a:t> shows the incremented bit of </a:t>
            </a:r>
            <a:r>
              <a:rPr lang="en-US" sz="2000" b="0" i="0" dirty="0" err="1">
                <a:solidFill>
                  <a:srgbClr val="000000"/>
                </a:solidFill>
                <a:effectLst/>
                <a:latin typeface="Times New Roman" pitchFamily="18" charset="0"/>
                <a:cs typeface="Times New Roman" pitchFamily="18" charset="0"/>
              </a:rPr>
              <a:t>Qn</a:t>
            </a:r>
            <a:r>
              <a:rPr lang="en-US" sz="2000" b="0" i="0" dirty="0">
                <a:solidFill>
                  <a:srgbClr val="000000"/>
                </a:solidFill>
                <a:effectLst/>
                <a:latin typeface="Times New Roman" pitchFamily="18" charset="0"/>
                <a:cs typeface="Times New Roman" pitchFamily="18" charset="0"/>
              </a:rPr>
              <a:t> by 1.</a:t>
            </a:r>
          </a:p>
          <a:p>
            <a:pPr algn="just">
              <a:buFont typeface="+mj-lt"/>
              <a:buAutoNum type="arabicPeriod"/>
            </a:pPr>
            <a:r>
              <a:rPr lang="en-US" sz="2000" b="0" i="0" dirty="0">
                <a:solidFill>
                  <a:srgbClr val="000000"/>
                </a:solidFill>
                <a:effectLst/>
                <a:latin typeface="Times New Roman" pitchFamily="18" charset="0"/>
                <a:cs typeface="Times New Roman" pitchFamily="18" charset="0"/>
              </a:rPr>
              <a:t>On each cycle of the booth algorithm, </a:t>
            </a:r>
            <a:r>
              <a:rPr lang="en-US" sz="2000" b="0" i="0" dirty="0" err="1">
                <a:solidFill>
                  <a:srgbClr val="000000"/>
                </a:solidFill>
                <a:effectLst/>
                <a:latin typeface="Times New Roman" pitchFamily="18" charset="0"/>
                <a:cs typeface="Times New Roman" pitchFamily="18" charset="0"/>
              </a:rPr>
              <a:t>Q</a:t>
            </a:r>
            <a:r>
              <a:rPr lang="en-US" sz="2000" b="0" i="0" baseline="-25000" dirty="0" err="1">
                <a:solidFill>
                  <a:srgbClr val="000000"/>
                </a:solidFill>
                <a:effectLst/>
                <a:latin typeface="Times New Roman" pitchFamily="18" charset="0"/>
                <a:cs typeface="Times New Roman" pitchFamily="18" charset="0"/>
              </a:rPr>
              <a:t>n</a:t>
            </a:r>
            <a:r>
              <a:rPr lang="en-US" sz="2000" b="0" i="0" dirty="0">
                <a:solidFill>
                  <a:srgbClr val="000000"/>
                </a:solidFill>
                <a:effectLst/>
                <a:latin typeface="Times New Roman" pitchFamily="18" charset="0"/>
                <a:cs typeface="Times New Roman" pitchFamily="18" charset="0"/>
              </a:rPr>
              <a:t> and </a:t>
            </a:r>
            <a:r>
              <a:rPr lang="en-US" sz="2000" b="0" i="0" dirty="0" err="1">
                <a:solidFill>
                  <a:srgbClr val="000000"/>
                </a:solidFill>
                <a:effectLst/>
                <a:latin typeface="Times New Roman" pitchFamily="18" charset="0"/>
                <a:cs typeface="Times New Roman" pitchFamily="18" charset="0"/>
              </a:rPr>
              <a:t>Q</a:t>
            </a:r>
            <a:r>
              <a:rPr lang="en-US" sz="2000" b="0" i="0" baseline="-25000" dirty="0" err="1">
                <a:solidFill>
                  <a:srgbClr val="000000"/>
                </a:solidFill>
                <a:effectLst/>
                <a:latin typeface="Times New Roman" pitchFamily="18" charset="0"/>
                <a:cs typeface="Times New Roman" pitchFamily="18" charset="0"/>
              </a:rPr>
              <a:t>n</a:t>
            </a:r>
            <a:r>
              <a:rPr lang="en-US" sz="2000" b="0" i="0" baseline="-25000" dirty="0">
                <a:solidFill>
                  <a:srgbClr val="000000"/>
                </a:solidFill>
                <a:effectLst/>
                <a:latin typeface="Times New Roman" pitchFamily="18" charset="0"/>
                <a:cs typeface="Times New Roman" pitchFamily="18" charset="0"/>
              </a:rPr>
              <a:t> + 1</a:t>
            </a:r>
            <a:r>
              <a:rPr lang="en-US" sz="2000" b="0" i="0" dirty="0">
                <a:solidFill>
                  <a:srgbClr val="000000"/>
                </a:solidFill>
                <a:effectLst/>
                <a:latin typeface="Times New Roman" pitchFamily="18" charset="0"/>
                <a:cs typeface="Times New Roman" pitchFamily="18" charset="0"/>
              </a:rPr>
              <a:t> bits will be checked on the following parameters as </a:t>
            </a:r>
            <a:r>
              <a:rPr lang="en-US" sz="2000" b="0" i="0" dirty="0" smtClean="0">
                <a:solidFill>
                  <a:srgbClr val="000000"/>
                </a:solidFill>
                <a:effectLst/>
                <a:latin typeface="Times New Roman" pitchFamily="18" charset="0"/>
                <a:cs typeface="Times New Roman" pitchFamily="18" charset="0"/>
              </a:rPr>
              <a:t>follows:</a:t>
            </a:r>
          </a:p>
          <a:p>
            <a:pPr algn="just"/>
            <a:r>
              <a:rPr lang="en-US" sz="2000" b="0" i="0" dirty="0" smtClean="0">
                <a:solidFill>
                  <a:srgbClr val="000000"/>
                </a:solidFill>
                <a:effectLst/>
                <a:latin typeface="Times New Roman" pitchFamily="18" charset="0"/>
                <a:cs typeface="Times New Roman" pitchFamily="18" charset="0"/>
              </a:rPr>
              <a:t>1.When </a:t>
            </a:r>
            <a:r>
              <a:rPr lang="en-US" sz="2000" b="0" i="0" dirty="0">
                <a:solidFill>
                  <a:srgbClr val="000000"/>
                </a:solidFill>
                <a:effectLst/>
                <a:latin typeface="Times New Roman" pitchFamily="18" charset="0"/>
                <a:cs typeface="Times New Roman" pitchFamily="18" charset="0"/>
              </a:rPr>
              <a:t>two bits </a:t>
            </a:r>
            <a:r>
              <a:rPr lang="en-US" sz="2000" b="0" i="0" dirty="0" err="1">
                <a:solidFill>
                  <a:srgbClr val="000000"/>
                </a:solidFill>
                <a:effectLst/>
                <a:latin typeface="Times New Roman" pitchFamily="18" charset="0"/>
                <a:cs typeface="Times New Roman" pitchFamily="18" charset="0"/>
              </a:rPr>
              <a:t>Q</a:t>
            </a:r>
            <a:r>
              <a:rPr lang="en-US" sz="2000" b="0" i="0" baseline="-25000" dirty="0" err="1">
                <a:solidFill>
                  <a:srgbClr val="000000"/>
                </a:solidFill>
                <a:effectLst/>
                <a:latin typeface="Times New Roman" pitchFamily="18" charset="0"/>
                <a:cs typeface="Times New Roman" pitchFamily="18" charset="0"/>
              </a:rPr>
              <a:t>n</a:t>
            </a:r>
            <a:r>
              <a:rPr lang="en-US" sz="2000" b="0" i="0" dirty="0">
                <a:solidFill>
                  <a:srgbClr val="000000"/>
                </a:solidFill>
                <a:effectLst/>
                <a:latin typeface="Times New Roman" pitchFamily="18" charset="0"/>
                <a:cs typeface="Times New Roman" pitchFamily="18" charset="0"/>
              </a:rPr>
              <a:t> and </a:t>
            </a:r>
            <a:r>
              <a:rPr lang="en-US" sz="2000" b="0" i="0" dirty="0" err="1">
                <a:solidFill>
                  <a:srgbClr val="000000"/>
                </a:solidFill>
                <a:effectLst/>
                <a:latin typeface="Times New Roman" pitchFamily="18" charset="0"/>
                <a:cs typeface="Times New Roman" pitchFamily="18" charset="0"/>
              </a:rPr>
              <a:t>Q</a:t>
            </a:r>
            <a:r>
              <a:rPr lang="en-US" sz="2000" b="0" i="0" baseline="-25000" dirty="0" err="1">
                <a:solidFill>
                  <a:srgbClr val="000000"/>
                </a:solidFill>
                <a:effectLst/>
                <a:latin typeface="Times New Roman" pitchFamily="18" charset="0"/>
                <a:cs typeface="Times New Roman" pitchFamily="18" charset="0"/>
              </a:rPr>
              <a:t>n</a:t>
            </a:r>
            <a:r>
              <a:rPr lang="en-US" sz="2000" b="0" i="0" baseline="-25000" dirty="0">
                <a:solidFill>
                  <a:srgbClr val="000000"/>
                </a:solidFill>
                <a:effectLst/>
                <a:latin typeface="Times New Roman" pitchFamily="18" charset="0"/>
                <a:cs typeface="Times New Roman" pitchFamily="18" charset="0"/>
              </a:rPr>
              <a:t> + 1</a:t>
            </a:r>
            <a:r>
              <a:rPr lang="en-US" sz="2000" b="0" i="0" dirty="0">
                <a:solidFill>
                  <a:srgbClr val="000000"/>
                </a:solidFill>
                <a:effectLst/>
                <a:latin typeface="Times New Roman" pitchFamily="18" charset="0"/>
                <a:cs typeface="Times New Roman" pitchFamily="18" charset="0"/>
              </a:rPr>
              <a:t> are 00 or 11, we simply perform the arithmetic shift right operation (</a:t>
            </a:r>
            <a:r>
              <a:rPr lang="en-US" sz="2000" b="0" i="0" dirty="0" err="1">
                <a:solidFill>
                  <a:srgbClr val="000000"/>
                </a:solidFill>
                <a:effectLst/>
                <a:latin typeface="Times New Roman" pitchFamily="18" charset="0"/>
                <a:cs typeface="Times New Roman" pitchFamily="18" charset="0"/>
              </a:rPr>
              <a:t>ashr</a:t>
            </a:r>
            <a:r>
              <a:rPr lang="en-US" sz="2000" b="0" i="0" dirty="0">
                <a:solidFill>
                  <a:srgbClr val="000000"/>
                </a:solidFill>
                <a:effectLst/>
                <a:latin typeface="Times New Roman" pitchFamily="18" charset="0"/>
                <a:cs typeface="Times New Roman" pitchFamily="18" charset="0"/>
              </a:rPr>
              <a:t>) to the partial product AC. And the bits of </a:t>
            </a:r>
            <a:r>
              <a:rPr lang="en-US" sz="2000" b="0" i="0" dirty="0" err="1">
                <a:solidFill>
                  <a:srgbClr val="000000"/>
                </a:solidFill>
                <a:effectLst/>
                <a:latin typeface="Times New Roman" pitchFamily="18" charset="0"/>
                <a:cs typeface="Times New Roman" pitchFamily="18" charset="0"/>
              </a:rPr>
              <a:t>Qn</a:t>
            </a:r>
            <a:r>
              <a:rPr lang="en-US" sz="2000" b="0" i="0" dirty="0">
                <a:solidFill>
                  <a:srgbClr val="000000"/>
                </a:solidFill>
                <a:effectLst/>
                <a:latin typeface="Times New Roman" pitchFamily="18" charset="0"/>
                <a:cs typeface="Times New Roman" pitchFamily="18" charset="0"/>
              </a:rPr>
              <a:t> and </a:t>
            </a:r>
            <a:r>
              <a:rPr lang="en-US" sz="2000" b="0" i="0" dirty="0" err="1">
                <a:solidFill>
                  <a:srgbClr val="000000"/>
                </a:solidFill>
                <a:effectLst/>
                <a:latin typeface="Times New Roman" pitchFamily="18" charset="0"/>
                <a:cs typeface="Times New Roman" pitchFamily="18" charset="0"/>
              </a:rPr>
              <a:t>Q</a:t>
            </a:r>
            <a:r>
              <a:rPr lang="en-US" sz="2000" b="0" i="0" baseline="-25000" dirty="0" err="1">
                <a:solidFill>
                  <a:srgbClr val="000000"/>
                </a:solidFill>
                <a:effectLst/>
                <a:latin typeface="Times New Roman" pitchFamily="18" charset="0"/>
                <a:cs typeface="Times New Roman" pitchFamily="18" charset="0"/>
              </a:rPr>
              <a:t>n</a:t>
            </a:r>
            <a:r>
              <a:rPr lang="en-US" sz="2000" b="0" i="0" baseline="-25000" dirty="0">
                <a:solidFill>
                  <a:srgbClr val="000000"/>
                </a:solidFill>
                <a:effectLst/>
                <a:latin typeface="Times New Roman" pitchFamily="18" charset="0"/>
                <a:cs typeface="Times New Roman" pitchFamily="18" charset="0"/>
              </a:rPr>
              <a:t> + 1</a:t>
            </a:r>
            <a:r>
              <a:rPr lang="en-US" sz="2000" b="0" i="0" dirty="0">
                <a:solidFill>
                  <a:srgbClr val="000000"/>
                </a:solidFill>
                <a:effectLst/>
                <a:latin typeface="Times New Roman" pitchFamily="18" charset="0"/>
                <a:cs typeface="Times New Roman" pitchFamily="18" charset="0"/>
              </a:rPr>
              <a:t> is incremented by 1 bit</a:t>
            </a:r>
            <a:r>
              <a:rPr lang="en-US" sz="2000" b="0" i="0" dirty="0" smtClean="0">
                <a:solidFill>
                  <a:srgbClr val="000000"/>
                </a:solidFill>
                <a:effectLst/>
                <a:latin typeface="Times New Roman" pitchFamily="18" charset="0"/>
                <a:cs typeface="Times New Roman" pitchFamily="18" charset="0"/>
              </a:rPr>
              <a:t>.</a:t>
            </a:r>
            <a:endParaRPr lang="en-US" sz="2000" b="0" i="0" dirty="0">
              <a:solidFill>
                <a:srgbClr val="0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101699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52025"/>
            <a:ext cx="8229600" cy="4332849"/>
          </a:xfrm>
        </p:spPr>
        <p:txBody>
          <a:bodyPr/>
          <a:lstStyle/>
          <a:p>
            <a:pPr marL="742950" lvl="1" indent="-285750" algn="just">
              <a:buNone/>
            </a:pPr>
            <a:r>
              <a:rPr lang="en-US" sz="2000" dirty="0" smtClean="0">
                <a:solidFill>
                  <a:srgbClr val="000000"/>
                </a:solidFill>
                <a:latin typeface="Times New Roman" pitchFamily="18" charset="0"/>
                <a:cs typeface="Times New Roman" pitchFamily="18" charset="0"/>
              </a:rPr>
              <a:t>2. If the bits of </a:t>
            </a:r>
            <a:r>
              <a:rPr lang="en-US" sz="2000" dirty="0" err="1" smtClean="0">
                <a:solidFill>
                  <a:srgbClr val="000000"/>
                </a:solidFill>
                <a:latin typeface="Times New Roman" pitchFamily="18" charset="0"/>
                <a:cs typeface="Times New Roman" pitchFamily="18" charset="0"/>
              </a:rPr>
              <a:t>Q</a:t>
            </a:r>
            <a:r>
              <a:rPr lang="en-US" sz="2000" baseline="-25000" dirty="0" err="1" smtClean="0">
                <a:solidFill>
                  <a:srgbClr val="000000"/>
                </a:solidFill>
                <a:latin typeface="Times New Roman" pitchFamily="18" charset="0"/>
                <a:cs typeface="Times New Roman" pitchFamily="18" charset="0"/>
              </a:rPr>
              <a:t>n</a:t>
            </a:r>
            <a:r>
              <a:rPr lang="en-US" sz="2000" dirty="0" smtClean="0">
                <a:solidFill>
                  <a:srgbClr val="000000"/>
                </a:solidFill>
                <a:latin typeface="Times New Roman" pitchFamily="18" charset="0"/>
                <a:cs typeface="Times New Roman" pitchFamily="18" charset="0"/>
              </a:rPr>
              <a:t> and </a:t>
            </a:r>
            <a:r>
              <a:rPr lang="en-US" sz="2000" dirty="0" err="1" smtClean="0">
                <a:solidFill>
                  <a:srgbClr val="000000"/>
                </a:solidFill>
                <a:latin typeface="Times New Roman" pitchFamily="18" charset="0"/>
                <a:cs typeface="Times New Roman" pitchFamily="18" charset="0"/>
              </a:rPr>
              <a:t>Q</a:t>
            </a:r>
            <a:r>
              <a:rPr lang="en-US" sz="2000" baseline="-25000" dirty="0" err="1" smtClean="0">
                <a:solidFill>
                  <a:srgbClr val="000000"/>
                </a:solidFill>
                <a:latin typeface="Times New Roman" pitchFamily="18" charset="0"/>
                <a:cs typeface="Times New Roman" pitchFamily="18" charset="0"/>
              </a:rPr>
              <a:t>n</a:t>
            </a:r>
            <a:r>
              <a:rPr lang="en-US" sz="2000" baseline="-25000" dirty="0" smtClean="0">
                <a:solidFill>
                  <a:srgbClr val="000000"/>
                </a:solidFill>
                <a:latin typeface="Times New Roman" pitchFamily="18" charset="0"/>
                <a:cs typeface="Times New Roman" pitchFamily="18" charset="0"/>
              </a:rPr>
              <a:t> + 1</a:t>
            </a:r>
            <a:r>
              <a:rPr lang="en-US" sz="2000" dirty="0" smtClean="0">
                <a:solidFill>
                  <a:srgbClr val="000000"/>
                </a:solidFill>
                <a:latin typeface="Times New Roman" pitchFamily="18" charset="0"/>
                <a:cs typeface="Times New Roman" pitchFamily="18" charset="0"/>
              </a:rPr>
              <a:t> is shows to 01, the multiplicand bits (M) will be added to the AC (Accumulator register). After that, we perform the right shift operation to the AC and QR bits by 1.</a:t>
            </a:r>
          </a:p>
          <a:p>
            <a:pPr marL="742950" lvl="1" indent="-285750" algn="just">
              <a:buNone/>
            </a:pPr>
            <a:r>
              <a:rPr lang="en-US" sz="2000" dirty="0" smtClean="0">
                <a:solidFill>
                  <a:srgbClr val="000000"/>
                </a:solidFill>
                <a:latin typeface="Times New Roman" pitchFamily="18" charset="0"/>
                <a:cs typeface="Times New Roman" pitchFamily="18" charset="0"/>
              </a:rPr>
              <a:t>3. If the bits of </a:t>
            </a:r>
            <a:r>
              <a:rPr lang="en-US" sz="2000" dirty="0" err="1" smtClean="0">
                <a:solidFill>
                  <a:srgbClr val="000000"/>
                </a:solidFill>
                <a:latin typeface="Times New Roman" pitchFamily="18" charset="0"/>
                <a:cs typeface="Times New Roman" pitchFamily="18" charset="0"/>
              </a:rPr>
              <a:t>Q</a:t>
            </a:r>
            <a:r>
              <a:rPr lang="en-US" sz="2000" baseline="-25000" dirty="0" err="1" smtClean="0">
                <a:solidFill>
                  <a:srgbClr val="000000"/>
                </a:solidFill>
                <a:latin typeface="Times New Roman" pitchFamily="18" charset="0"/>
                <a:cs typeface="Times New Roman" pitchFamily="18" charset="0"/>
              </a:rPr>
              <a:t>n</a:t>
            </a:r>
            <a:r>
              <a:rPr lang="en-US" sz="2000" dirty="0" smtClean="0">
                <a:solidFill>
                  <a:srgbClr val="000000"/>
                </a:solidFill>
                <a:latin typeface="Times New Roman" pitchFamily="18" charset="0"/>
                <a:cs typeface="Times New Roman" pitchFamily="18" charset="0"/>
              </a:rPr>
              <a:t> and </a:t>
            </a:r>
            <a:r>
              <a:rPr lang="en-US" sz="2000" dirty="0" err="1" smtClean="0">
                <a:solidFill>
                  <a:srgbClr val="000000"/>
                </a:solidFill>
                <a:latin typeface="Times New Roman" pitchFamily="18" charset="0"/>
                <a:cs typeface="Times New Roman" pitchFamily="18" charset="0"/>
              </a:rPr>
              <a:t>Q</a:t>
            </a:r>
            <a:r>
              <a:rPr lang="en-US" sz="2000" baseline="-25000" dirty="0" err="1" smtClean="0">
                <a:solidFill>
                  <a:srgbClr val="000000"/>
                </a:solidFill>
                <a:latin typeface="Times New Roman" pitchFamily="18" charset="0"/>
                <a:cs typeface="Times New Roman" pitchFamily="18" charset="0"/>
              </a:rPr>
              <a:t>n</a:t>
            </a:r>
            <a:r>
              <a:rPr lang="en-US" sz="2000" baseline="-25000" dirty="0" smtClean="0">
                <a:solidFill>
                  <a:srgbClr val="000000"/>
                </a:solidFill>
                <a:latin typeface="Times New Roman" pitchFamily="18" charset="0"/>
                <a:cs typeface="Times New Roman" pitchFamily="18" charset="0"/>
              </a:rPr>
              <a:t> + 1</a:t>
            </a:r>
            <a:r>
              <a:rPr lang="en-US" sz="2000" dirty="0" smtClean="0">
                <a:solidFill>
                  <a:srgbClr val="000000"/>
                </a:solidFill>
                <a:latin typeface="Times New Roman" pitchFamily="18" charset="0"/>
                <a:cs typeface="Times New Roman" pitchFamily="18" charset="0"/>
              </a:rPr>
              <a:t> is shows to 10, the multiplicand bits (M) will be subtracted from the AC (Accumulator register). After that, we perform the right shift operation to the AC and QR bits by 1.</a:t>
            </a:r>
          </a:p>
          <a:p>
            <a:pPr algn="just">
              <a:buNone/>
            </a:pPr>
            <a:r>
              <a:rPr lang="en-US" sz="2000" dirty="0" smtClean="0">
                <a:solidFill>
                  <a:srgbClr val="000000"/>
                </a:solidFill>
                <a:latin typeface="Times New Roman" pitchFamily="18" charset="0"/>
                <a:cs typeface="Times New Roman" pitchFamily="18" charset="0"/>
              </a:rPr>
              <a:t>4. The operation continuously works till we reached n - 1 bit in the booth algorithm.</a:t>
            </a:r>
          </a:p>
          <a:p>
            <a:pPr algn="just">
              <a:buNone/>
            </a:pPr>
            <a:r>
              <a:rPr lang="en-US" sz="2000" dirty="0" smtClean="0">
                <a:solidFill>
                  <a:srgbClr val="000000"/>
                </a:solidFill>
                <a:latin typeface="Times New Roman" pitchFamily="18" charset="0"/>
                <a:cs typeface="Times New Roman" pitchFamily="18" charset="0"/>
              </a:rPr>
              <a:t>5.Results of the Multiplication binary bits will be stored in the AC and QR registers.</a:t>
            </a:r>
          </a:p>
          <a:p>
            <a:pPr>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CC90A71A-C259-B6D5-98F1-C4D30B4620B6}"/>
              </a:ext>
            </a:extLst>
          </p:cNvPr>
          <p:cNvSpPr>
            <a:spLocks noChangeArrowheads="1"/>
          </p:cNvSpPr>
          <p:nvPr/>
        </p:nvSpPr>
        <p:spPr bwMode="auto">
          <a:xfrm>
            <a:off x="445477" y="576776"/>
            <a:ext cx="7995138" cy="538609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rgbClr val="333333"/>
              </a:solidFill>
              <a:effectLst/>
              <a:latin typeface="inter-regular"/>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effectLst/>
                <a:latin typeface="Times New Roman" pitchFamily="18" charset="0"/>
                <a:cs typeface="Times New Roman" pitchFamily="18" charset="0"/>
              </a:rPr>
              <a:t>There </a:t>
            </a:r>
            <a:r>
              <a:rPr kumimoji="0" lang="en-US" altLang="en-US" sz="2000" b="0" i="0" u="none" strike="noStrike" cap="none" normalizeH="0" baseline="0" dirty="0">
                <a:ln>
                  <a:noFill/>
                </a:ln>
                <a:effectLst/>
                <a:latin typeface="Times New Roman" pitchFamily="18" charset="0"/>
                <a:cs typeface="Times New Roman" pitchFamily="18" charset="0"/>
              </a:rPr>
              <a:t>are two methods used in Booth's Algorithm: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effectLst/>
                <a:latin typeface="Times New Roman" pitchFamily="18" charset="0"/>
                <a:cs typeface="Times New Roman" pitchFamily="18" charset="0"/>
              </a:rPr>
              <a:t>1</a:t>
            </a:r>
            <a:r>
              <a:rPr kumimoji="0" lang="en-US" altLang="en-US" sz="2000" b="0" i="0" u="none" strike="noStrike" cap="none" normalizeH="0" baseline="0" dirty="0">
                <a:ln>
                  <a:noFill/>
                </a:ln>
                <a:effectLst/>
                <a:latin typeface="Times New Roman" pitchFamily="18" charset="0"/>
                <a:cs typeface="Times New Roman" pitchFamily="18" charset="0"/>
              </a:rPr>
              <a:t>. RSC (Right Shift Circular)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Times New Roman" pitchFamily="18" charset="0"/>
                <a:cs typeface="Times New Roman" pitchFamily="18" charset="0"/>
              </a:rPr>
              <a:t>It shifts the right-most bit of the binary number, and then it is added to the beginning of the binary bits.</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b="1" dirty="0">
              <a:solidFill>
                <a:srgbClr val="333333"/>
              </a:solidFill>
              <a:latin typeface="inter-regular"/>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333333"/>
              </a:solidFill>
              <a:effectLst/>
              <a:latin typeface="inter-regular"/>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610B4B"/>
              </a:solidFill>
              <a:effectLst/>
              <a:latin typeface="erdana"/>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610B4B"/>
              </a:solidFill>
              <a:effectLst/>
              <a:latin typeface="erdan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Times New Roman" pitchFamily="18" charset="0"/>
                <a:cs typeface="Times New Roman" pitchFamily="18" charset="0"/>
              </a:rPr>
              <a:t>2. RSA (Right Shift Arithmetic)</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Times New Roman" pitchFamily="18" charset="0"/>
                <a:cs typeface="Times New Roman" pitchFamily="18" charset="0"/>
              </a:rPr>
              <a:t>It adds the two binary bits and then shift the result to the right by 1-bit position.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Times New Roman" pitchFamily="18" charset="0"/>
                <a:cs typeface="Times New Roman" pitchFamily="18" charset="0"/>
              </a:rPr>
              <a:t>Example</a:t>
            </a:r>
            <a:r>
              <a:rPr kumimoji="0" lang="en-US" altLang="en-US" sz="2000" b="0" i="0" u="none" strike="noStrike" cap="none" normalizeH="0" baseline="0" dirty="0">
                <a:ln>
                  <a:noFill/>
                </a:ln>
                <a:effectLst/>
                <a:latin typeface="Times New Roman" pitchFamily="18" charset="0"/>
                <a:cs typeface="Times New Roman" pitchFamily="18" charset="0"/>
              </a:rPr>
              <a:t>: 0100 + 0110 =&gt; 1010, after adding the binary number shift each bit by 1 to the right and put the first bit of resultant to the beginning of the new bit.</a:t>
            </a:r>
          </a:p>
        </p:txBody>
      </p:sp>
      <p:pic>
        <p:nvPicPr>
          <p:cNvPr id="31746" name="Picture 2" descr="Booth's Multiplication Algorithm">
            <a:extLst>
              <a:ext uri="{FF2B5EF4-FFF2-40B4-BE49-F238E27FC236}">
                <a16:creationId xmlns:a16="http://schemas.microsoft.com/office/drawing/2014/main" xmlns="" id="{F9A24410-287C-B912-64E0-CB251E2BCA7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63040" y="2940148"/>
            <a:ext cx="6147582" cy="11957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670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73063E1-D295-980D-A87D-8318DC26D5D5}"/>
              </a:ext>
            </a:extLst>
          </p:cNvPr>
          <p:cNvSpPr txBox="1"/>
          <p:nvPr/>
        </p:nvSpPr>
        <p:spPr>
          <a:xfrm>
            <a:off x="160214" y="161389"/>
            <a:ext cx="8083454" cy="707886"/>
          </a:xfrm>
          <a:prstGeom prst="rect">
            <a:avLst/>
          </a:prstGeom>
          <a:noFill/>
        </p:spPr>
        <p:txBody>
          <a:bodyPr wrap="square">
            <a:spAutoFit/>
          </a:bodyPr>
          <a:lstStyle/>
          <a:p>
            <a:pPr algn="ctr"/>
            <a:r>
              <a:rPr lang="en-US" sz="2000" b="1" i="0" dirty="0">
                <a:solidFill>
                  <a:srgbClr val="333333"/>
                </a:solidFill>
                <a:effectLst/>
                <a:latin typeface="Times New Roman" pitchFamily="18" charset="0"/>
                <a:cs typeface="Times New Roman" pitchFamily="18" charset="0"/>
              </a:rPr>
              <a:t>Example: Multiply the two numbers 7 and 3 by using the Booth's multiplication algorithm</a:t>
            </a:r>
            <a:r>
              <a:rPr lang="en-US" b="1" i="0" dirty="0">
                <a:solidFill>
                  <a:srgbClr val="333333"/>
                </a:solidFill>
                <a:effectLst/>
                <a:latin typeface="inter-bold"/>
              </a:rPr>
              <a:t>.</a:t>
            </a:r>
            <a:endParaRPr lang="en-IN" dirty="0"/>
          </a:p>
        </p:txBody>
      </p:sp>
      <p:graphicFrame>
        <p:nvGraphicFramePr>
          <p:cNvPr id="9" name="Table 8">
            <a:extLst>
              <a:ext uri="{FF2B5EF4-FFF2-40B4-BE49-F238E27FC236}">
                <a16:creationId xmlns:a16="http://schemas.microsoft.com/office/drawing/2014/main" xmlns="" id="{29DE82C5-857D-4719-955B-84963FCD1DFD}"/>
              </a:ext>
            </a:extLst>
          </p:cNvPr>
          <p:cNvGraphicFramePr>
            <a:graphicFrameLocks noGrp="1"/>
          </p:cNvGraphicFramePr>
          <p:nvPr>
            <p:extLst>
              <p:ext uri="{D42A27DB-BD31-4B8C-83A1-F6EECF244321}">
                <p14:modId xmlns:p14="http://schemas.microsoft.com/office/powerpoint/2010/main" xmlns="" val="564490373"/>
              </p:ext>
            </p:extLst>
          </p:nvPr>
        </p:nvGraphicFramePr>
        <p:xfrm>
          <a:off x="360192" y="1219200"/>
          <a:ext cx="7416117" cy="4986215"/>
        </p:xfrm>
        <a:graphic>
          <a:graphicData uri="http://schemas.openxmlformats.org/drawingml/2006/table">
            <a:tbl>
              <a:tblPr/>
              <a:tblGrid>
                <a:gridCol w="485042">
                  <a:extLst>
                    <a:ext uri="{9D8B030D-6E8A-4147-A177-3AD203B41FA5}">
                      <a16:colId xmlns:a16="http://schemas.microsoft.com/office/drawing/2014/main" xmlns="" val="3121120034"/>
                    </a:ext>
                  </a:extLst>
                </a:gridCol>
                <a:gridCol w="647620">
                  <a:extLst>
                    <a:ext uri="{9D8B030D-6E8A-4147-A177-3AD203B41FA5}">
                      <a16:colId xmlns:a16="http://schemas.microsoft.com/office/drawing/2014/main" xmlns="" val="3128943707"/>
                    </a:ext>
                  </a:extLst>
                </a:gridCol>
                <a:gridCol w="3145584">
                  <a:extLst>
                    <a:ext uri="{9D8B030D-6E8A-4147-A177-3AD203B41FA5}">
                      <a16:colId xmlns:a16="http://schemas.microsoft.com/office/drawing/2014/main" xmlns="" val="437921737"/>
                    </a:ext>
                  </a:extLst>
                </a:gridCol>
                <a:gridCol w="925172">
                  <a:extLst>
                    <a:ext uri="{9D8B030D-6E8A-4147-A177-3AD203B41FA5}">
                      <a16:colId xmlns:a16="http://schemas.microsoft.com/office/drawing/2014/main" xmlns="" val="2687424402"/>
                    </a:ext>
                  </a:extLst>
                </a:gridCol>
                <a:gridCol w="894333">
                  <a:extLst>
                    <a:ext uri="{9D8B030D-6E8A-4147-A177-3AD203B41FA5}">
                      <a16:colId xmlns:a16="http://schemas.microsoft.com/office/drawing/2014/main" xmlns="" val="2831659762"/>
                    </a:ext>
                  </a:extLst>
                </a:gridCol>
                <a:gridCol w="747847">
                  <a:extLst>
                    <a:ext uri="{9D8B030D-6E8A-4147-A177-3AD203B41FA5}">
                      <a16:colId xmlns:a16="http://schemas.microsoft.com/office/drawing/2014/main" xmlns="" val="2144253507"/>
                    </a:ext>
                  </a:extLst>
                </a:gridCol>
                <a:gridCol w="570519">
                  <a:extLst>
                    <a:ext uri="{9D8B030D-6E8A-4147-A177-3AD203B41FA5}">
                      <a16:colId xmlns:a16="http://schemas.microsoft.com/office/drawing/2014/main" xmlns="" val="815372195"/>
                    </a:ext>
                  </a:extLst>
                </a:gridCol>
              </a:tblGrid>
              <a:tr h="1002910">
                <a:tc>
                  <a:txBody>
                    <a:bodyPr/>
                    <a:lstStyle/>
                    <a:p>
                      <a:pPr algn="l" fontAlgn="t"/>
                      <a:r>
                        <a:rPr lang="en-IN" sz="1500">
                          <a:solidFill>
                            <a:srgbClr val="000000"/>
                          </a:solidFill>
                          <a:effectLst/>
                          <a:latin typeface="times new roman" panose="02020603050405020304" pitchFamily="18" charset="0"/>
                        </a:rPr>
                        <a:t>Q</a:t>
                      </a:r>
                      <a:r>
                        <a:rPr lang="en-IN" sz="1500" baseline="-25000">
                          <a:solidFill>
                            <a:srgbClr val="000000"/>
                          </a:solidFill>
                          <a:effectLst/>
                          <a:latin typeface="times new roman" panose="02020603050405020304" pitchFamily="18" charset="0"/>
                        </a:rPr>
                        <a:t>n</a:t>
                      </a:r>
                      <a:endParaRPr lang="en-IN" sz="1500">
                        <a:solidFill>
                          <a:srgbClr val="000000"/>
                        </a:solidFill>
                        <a:effectLst/>
                        <a:latin typeface="times new roman" panose="02020603050405020304" pitchFamily="18" charset="0"/>
                      </a:endParaRPr>
                    </a:p>
                  </a:txBody>
                  <a:tcPr marL="27143" marR="27143" marT="27143" marB="27143">
                    <a:lnL w="7620" cap="flat" cmpd="sng" algn="ctr">
                      <a:solidFill>
                        <a:srgbClr val="10052A"/>
                      </a:solidFill>
                      <a:prstDash val="solid"/>
                      <a:round/>
                      <a:headEnd type="none" w="med" len="med"/>
                      <a:tailEnd type="none" w="med" len="med"/>
                    </a:lnL>
                    <a:lnR w="7620" cap="flat" cmpd="sng" algn="ctr">
                      <a:solidFill>
                        <a:srgbClr val="10052A"/>
                      </a:solidFill>
                      <a:prstDash val="solid"/>
                      <a:round/>
                      <a:headEnd type="none" w="med" len="med"/>
                      <a:tailEnd type="none" w="med" len="med"/>
                    </a:lnR>
                    <a:lnT w="7620" cap="flat" cmpd="sng" algn="ctr">
                      <a:solidFill>
                        <a:srgbClr val="10052A"/>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500">
                          <a:solidFill>
                            <a:srgbClr val="000000"/>
                          </a:solidFill>
                          <a:effectLst/>
                          <a:latin typeface="times new roman" panose="02020603050405020304" pitchFamily="18" charset="0"/>
                        </a:rPr>
                        <a:t>Q</a:t>
                      </a:r>
                      <a:r>
                        <a:rPr lang="en-IN" sz="1500" baseline="-25000">
                          <a:solidFill>
                            <a:srgbClr val="000000"/>
                          </a:solidFill>
                          <a:effectLst/>
                          <a:latin typeface="times new roman" panose="02020603050405020304" pitchFamily="18" charset="0"/>
                        </a:rPr>
                        <a:t>n + 1</a:t>
                      </a:r>
                      <a:endParaRPr lang="en-IN" sz="1500">
                        <a:solidFill>
                          <a:srgbClr val="000000"/>
                        </a:solidFill>
                        <a:effectLst/>
                        <a:latin typeface="times new roman" panose="02020603050405020304" pitchFamily="18" charset="0"/>
                      </a:endParaRPr>
                    </a:p>
                  </a:txBody>
                  <a:tcPr marL="27143" marR="27143" marT="27143" marB="27143">
                    <a:lnL w="7620" cap="flat" cmpd="sng" algn="ctr">
                      <a:solidFill>
                        <a:srgbClr val="10052A"/>
                      </a:solidFill>
                      <a:prstDash val="solid"/>
                      <a:round/>
                      <a:headEnd type="none" w="med" len="med"/>
                      <a:tailEnd type="none" w="med" len="med"/>
                    </a:lnL>
                    <a:lnR w="7620" cap="flat" cmpd="sng" algn="ctr">
                      <a:solidFill>
                        <a:srgbClr val="10052A"/>
                      </a:solidFill>
                      <a:prstDash val="solid"/>
                      <a:round/>
                      <a:headEnd type="none" w="med" len="med"/>
                      <a:tailEnd type="none" w="med" len="med"/>
                    </a:lnR>
                    <a:lnT w="7620" cap="flat" cmpd="sng" algn="ctr">
                      <a:solidFill>
                        <a:srgbClr val="10052A"/>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500" dirty="0">
                          <a:solidFill>
                            <a:srgbClr val="000000"/>
                          </a:solidFill>
                          <a:effectLst/>
                          <a:latin typeface="times new roman" panose="02020603050405020304" pitchFamily="18" charset="0"/>
                        </a:rPr>
                        <a:t>M = (0111)</a:t>
                      </a:r>
                      <a:br>
                        <a:rPr lang="en-IN" sz="1500" dirty="0">
                          <a:solidFill>
                            <a:srgbClr val="000000"/>
                          </a:solidFill>
                          <a:effectLst/>
                          <a:latin typeface="times new roman" panose="02020603050405020304" pitchFamily="18" charset="0"/>
                        </a:rPr>
                      </a:br>
                      <a:r>
                        <a:rPr lang="en-IN" sz="1500" dirty="0">
                          <a:solidFill>
                            <a:srgbClr val="000000"/>
                          </a:solidFill>
                          <a:effectLst/>
                          <a:latin typeface="times new roman" panose="02020603050405020304" pitchFamily="18" charset="0"/>
                        </a:rPr>
                        <a:t>M' + 1 = (1001) &amp; Operation</a:t>
                      </a:r>
                    </a:p>
                  </a:txBody>
                  <a:tcPr marL="27143" marR="27143" marT="27143" marB="27143">
                    <a:lnL w="7620" cap="flat" cmpd="sng" algn="ctr">
                      <a:solidFill>
                        <a:srgbClr val="10052A"/>
                      </a:solidFill>
                      <a:prstDash val="solid"/>
                      <a:round/>
                      <a:headEnd type="none" w="med" len="med"/>
                      <a:tailEnd type="none" w="med" len="med"/>
                    </a:lnL>
                    <a:lnR w="7620" cap="flat" cmpd="sng" algn="ctr">
                      <a:solidFill>
                        <a:srgbClr val="10052A"/>
                      </a:solidFill>
                      <a:prstDash val="solid"/>
                      <a:round/>
                      <a:headEnd type="none" w="med" len="med"/>
                      <a:tailEnd type="none" w="med" len="med"/>
                    </a:lnR>
                    <a:lnT w="7620" cap="flat" cmpd="sng" algn="ctr">
                      <a:solidFill>
                        <a:srgbClr val="10052A"/>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500">
                          <a:solidFill>
                            <a:srgbClr val="000000"/>
                          </a:solidFill>
                          <a:effectLst/>
                          <a:latin typeface="times new roman" panose="02020603050405020304" pitchFamily="18" charset="0"/>
                        </a:rPr>
                        <a:t>AC</a:t>
                      </a:r>
                    </a:p>
                  </a:txBody>
                  <a:tcPr marL="27143" marR="27143" marT="27143" marB="27143">
                    <a:lnL w="7620" cap="flat" cmpd="sng" algn="ctr">
                      <a:solidFill>
                        <a:srgbClr val="10052A"/>
                      </a:solidFill>
                      <a:prstDash val="solid"/>
                      <a:round/>
                      <a:headEnd type="none" w="med" len="med"/>
                      <a:tailEnd type="none" w="med" len="med"/>
                    </a:lnL>
                    <a:lnR w="7620" cap="flat" cmpd="sng" algn="ctr">
                      <a:solidFill>
                        <a:srgbClr val="10052A"/>
                      </a:solidFill>
                      <a:prstDash val="solid"/>
                      <a:round/>
                      <a:headEnd type="none" w="med" len="med"/>
                      <a:tailEnd type="none" w="med" len="med"/>
                    </a:lnR>
                    <a:lnT w="7620" cap="flat" cmpd="sng" algn="ctr">
                      <a:solidFill>
                        <a:srgbClr val="10052A"/>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500" dirty="0">
                          <a:solidFill>
                            <a:srgbClr val="000000"/>
                          </a:solidFill>
                          <a:effectLst/>
                          <a:latin typeface="times new roman" panose="02020603050405020304" pitchFamily="18" charset="0"/>
                        </a:rPr>
                        <a:t>Q</a:t>
                      </a:r>
                    </a:p>
                  </a:txBody>
                  <a:tcPr marL="27143" marR="27143" marT="27143" marB="27143">
                    <a:lnL w="7620" cap="flat" cmpd="sng" algn="ctr">
                      <a:solidFill>
                        <a:srgbClr val="10052A"/>
                      </a:solidFill>
                      <a:prstDash val="solid"/>
                      <a:round/>
                      <a:headEnd type="none" w="med" len="med"/>
                      <a:tailEnd type="none" w="med" len="med"/>
                    </a:lnL>
                    <a:lnR w="7620" cap="flat" cmpd="sng" algn="ctr">
                      <a:solidFill>
                        <a:srgbClr val="10052A"/>
                      </a:solidFill>
                      <a:prstDash val="solid"/>
                      <a:round/>
                      <a:headEnd type="none" w="med" len="med"/>
                      <a:tailEnd type="none" w="med" len="med"/>
                    </a:lnR>
                    <a:lnT w="7620" cap="flat" cmpd="sng" algn="ctr">
                      <a:solidFill>
                        <a:srgbClr val="10052A"/>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500">
                          <a:solidFill>
                            <a:srgbClr val="000000"/>
                          </a:solidFill>
                          <a:effectLst/>
                          <a:latin typeface="times new roman" panose="02020603050405020304" pitchFamily="18" charset="0"/>
                        </a:rPr>
                        <a:t>Q</a:t>
                      </a:r>
                      <a:r>
                        <a:rPr lang="en-IN" sz="1500" baseline="-25000">
                          <a:solidFill>
                            <a:srgbClr val="000000"/>
                          </a:solidFill>
                          <a:effectLst/>
                          <a:latin typeface="times new roman" panose="02020603050405020304" pitchFamily="18" charset="0"/>
                        </a:rPr>
                        <a:t>n + 1</a:t>
                      </a:r>
                      <a:endParaRPr lang="en-IN" sz="1500">
                        <a:solidFill>
                          <a:srgbClr val="000000"/>
                        </a:solidFill>
                        <a:effectLst/>
                        <a:latin typeface="times new roman" panose="02020603050405020304" pitchFamily="18" charset="0"/>
                      </a:endParaRPr>
                    </a:p>
                  </a:txBody>
                  <a:tcPr marL="27143" marR="27143" marT="27143" marB="27143">
                    <a:lnL w="7620" cap="flat" cmpd="sng" algn="ctr">
                      <a:solidFill>
                        <a:srgbClr val="10052A"/>
                      </a:solidFill>
                      <a:prstDash val="solid"/>
                      <a:round/>
                      <a:headEnd type="none" w="med" len="med"/>
                      <a:tailEnd type="none" w="med" len="med"/>
                    </a:lnL>
                    <a:lnR w="7620" cap="flat" cmpd="sng" algn="ctr">
                      <a:solidFill>
                        <a:srgbClr val="10052A"/>
                      </a:solidFill>
                      <a:prstDash val="solid"/>
                      <a:round/>
                      <a:headEnd type="none" w="med" len="med"/>
                      <a:tailEnd type="none" w="med" len="med"/>
                    </a:lnR>
                    <a:lnT w="7620" cap="flat" cmpd="sng" algn="ctr">
                      <a:solidFill>
                        <a:srgbClr val="10052A"/>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500">
                          <a:solidFill>
                            <a:srgbClr val="000000"/>
                          </a:solidFill>
                          <a:effectLst/>
                          <a:latin typeface="times new roman" panose="02020603050405020304" pitchFamily="18" charset="0"/>
                        </a:rPr>
                        <a:t>SC</a:t>
                      </a:r>
                    </a:p>
                  </a:txBody>
                  <a:tcPr marL="27143" marR="27143" marT="27143" marB="27143">
                    <a:lnL w="7620" cap="flat" cmpd="sng" algn="ctr">
                      <a:solidFill>
                        <a:srgbClr val="10052A"/>
                      </a:solidFill>
                      <a:prstDash val="solid"/>
                      <a:round/>
                      <a:headEnd type="none" w="med" len="med"/>
                      <a:tailEnd type="none" w="med" len="med"/>
                    </a:lnL>
                    <a:lnR w="7620" cap="flat" cmpd="sng" algn="ctr">
                      <a:solidFill>
                        <a:srgbClr val="10052A"/>
                      </a:solidFill>
                      <a:prstDash val="solid"/>
                      <a:round/>
                      <a:headEnd type="none" w="med" len="med"/>
                      <a:tailEnd type="none" w="med" len="med"/>
                    </a:lnR>
                    <a:lnT w="7620" cap="flat" cmpd="sng" algn="ctr">
                      <a:solidFill>
                        <a:srgbClr val="10052A"/>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C7CCBE"/>
                    </a:solidFill>
                  </a:tcPr>
                </a:tc>
                <a:extLst>
                  <a:ext uri="{0D108BD9-81ED-4DB2-BD59-A6C34878D82A}">
                    <a16:rowId xmlns:a16="http://schemas.microsoft.com/office/drawing/2014/main" xmlns="" val="238354566"/>
                  </a:ext>
                </a:extLst>
              </a:tr>
              <a:tr h="293209">
                <a:tc>
                  <a:txBody>
                    <a:bodyPr/>
                    <a:lstStyle/>
                    <a:p>
                      <a:pPr algn="just" fontAlgn="t"/>
                      <a:r>
                        <a:rPr lang="en-IN" sz="1500">
                          <a:solidFill>
                            <a:srgbClr val="333333"/>
                          </a:solidFill>
                          <a:effectLst/>
                          <a:latin typeface="inter-regular"/>
                        </a:rPr>
                        <a:t>1</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0</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Initial</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0000</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0011</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0</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4</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xmlns="" val="423380557"/>
                  </a:ext>
                </a:extLst>
              </a:tr>
              <a:tr h="308378">
                <a:tc>
                  <a:txBody>
                    <a:bodyPr/>
                    <a:lstStyle/>
                    <a:p>
                      <a:pPr algn="just" fontAlgn="t"/>
                      <a:endParaRPr lang="en-IN" sz="150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endParaRPr lang="en-IN" sz="150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b="1">
                          <a:solidFill>
                            <a:srgbClr val="333333"/>
                          </a:solidFill>
                          <a:effectLst/>
                          <a:latin typeface="inter-bold"/>
                        </a:rPr>
                        <a:t>Subtract</a:t>
                      </a:r>
                      <a:r>
                        <a:rPr lang="en-IN" sz="1500">
                          <a:solidFill>
                            <a:srgbClr val="333333"/>
                          </a:solidFill>
                          <a:effectLst/>
                          <a:latin typeface="inter-regular"/>
                        </a:rPr>
                        <a:t> (M' + 1)</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1001</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endParaRPr lang="en-IN" sz="1500" dirty="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endParaRPr lang="en-IN" sz="150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endParaRPr lang="en-IN" sz="150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xmlns="" val="3278065851"/>
                  </a:ext>
                </a:extLst>
              </a:tr>
              <a:tr h="293209">
                <a:tc>
                  <a:txBody>
                    <a:bodyPr/>
                    <a:lstStyle/>
                    <a:p>
                      <a:pPr algn="just" fontAlgn="t"/>
                      <a:endParaRPr lang="en-IN" sz="150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endParaRPr lang="en-IN" sz="150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endParaRPr lang="en-IN" sz="150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1001</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endParaRPr lang="en-IN" sz="150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endParaRPr lang="en-IN" sz="150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endParaRPr lang="en-IN" sz="150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xmlns="" val="608704693"/>
                  </a:ext>
                </a:extLst>
              </a:tr>
              <a:tr h="666495">
                <a:tc>
                  <a:txBody>
                    <a:bodyPr/>
                    <a:lstStyle/>
                    <a:p>
                      <a:pPr algn="just" fontAlgn="t"/>
                      <a:endParaRPr lang="en-IN" sz="150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endParaRPr lang="en-IN" sz="150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US" sz="1500">
                          <a:solidFill>
                            <a:srgbClr val="333333"/>
                          </a:solidFill>
                          <a:effectLst/>
                          <a:latin typeface="inter-regular"/>
                        </a:rPr>
                        <a:t>Perform Arithmetic Right Shift operations (ashr)</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1100</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1001</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1</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3</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xmlns="" val="3656332346"/>
                  </a:ext>
                </a:extLst>
              </a:tr>
              <a:tr h="666495">
                <a:tc>
                  <a:txBody>
                    <a:bodyPr/>
                    <a:lstStyle/>
                    <a:p>
                      <a:pPr algn="just" fontAlgn="t"/>
                      <a:r>
                        <a:rPr lang="en-IN" sz="1500">
                          <a:solidFill>
                            <a:srgbClr val="333333"/>
                          </a:solidFill>
                          <a:effectLst/>
                          <a:latin typeface="inter-regular"/>
                        </a:rPr>
                        <a:t>1</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1</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US" sz="1500">
                          <a:solidFill>
                            <a:srgbClr val="333333"/>
                          </a:solidFill>
                          <a:effectLst/>
                          <a:latin typeface="inter-regular"/>
                        </a:rPr>
                        <a:t>Perform Arithmetic Right Shift operations (ashr)</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1110</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0100</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1</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2</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xmlns="" val="1352717141"/>
                  </a:ext>
                </a:extLst>
              </a:tr>
              <a:tr h="308378">
                <a:tc>
                  <a:txBody>
                    <a:bodyPr/>
                    <a:lstStyle/>
                    <a:p>
                      <a:pPr algn="just" fontAlgn="t"/>
                      <a:r>
                        <a:rPr lang="en-IN" sz="1500" b="1">
                          <a:solidFill>
                            <a:srgbClr val="333333"/>
                          </a:solidFill>
                          <a:effectLst/>
                          <a:latin typeface="inter-bold"/>
                        </a:rPr>
                        <a:t>0</a:t>
                      </a:r>
                      <a:endParaRPr lang="en-IN" sz="150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b="1">
                          <a:solidFill>
                            <a:srgbClr val="333333"/>
                          </a:solidFill>
                          <a:effectLst/>
                          <a:latin typeface="inter-bold"/>
                        </a:rPr>
                        <a:t>1</a:t>
                      </a:r>
                      <a:endParaRPr lang="en-IN" sz="150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Addition (A + M)</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0111</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endParaRPr lang="en-IN" sz="150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endParaRPr lang="en-IN" sz="150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endParaRPr lang="en-IN" sz="150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xmlns="" val="3925336017"/>
                  </a:ext>
                </a:extLst>
              </a:tr>
              <a:tr h="293209">
                <a:tc>
                  <a:txBody>
                    <a:bodyPr/>
                    <a:lstStyle/>
                    <a:p>
                      <a:pPr algn="just" fontAlgn="t"/>
                      <a:endParaRPr lang="en-IN" sz="150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endParaRPr lang="en-IN" sz="150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endParaRPr lang="en-IN" sz="150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0101</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0100</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endParaRPr lang="en-IN" sz="150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endParaRPr lang="en-IN" sz="150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xmlns="" val="1175715707"/>
                  </a:ext>
                </a:extLst>
              </a:tr>
              <a:tr h="576966">
                <a:tc>
                  <a:txBody>
                    <a:bodyPr/>
                    <a:lstStyle/>
                    <a:p>
                      <a:pPr algn="just" fontAlgn="t"/>
                      <a:endParaRPr lang="en-IN" sz="150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endParaRPr lang="en-IN" sz="150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US" sz="1500">
                          <a:solidFill>
                            <a:srgbClr val="333333"/>
                          </a:solidFill>
                          <a:effectLst/>
                          <a:latin typeface="inter-regular"/>
                        </a:rPr>
                        <a:t>Perform Arithmetic right shift operation</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0010</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1010</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0</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dirty="0">
                          <a:solidFill>
                            <a:srgbClr val="333333"/>
                          </a:solidFill>
                          <a:effectLst/>
                          <a:latin typeface="inter-regular"/>
                        </a:rPr>
                        <a:t>1</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xmlns="" val="2345564236"/>
                  </a:ext>
                </a:extLst>
              </a:tr>
              <a:tr h="576966">
                <a:tc>
                  <a:txBody>
                    <a:bodyPr/>
                    <a:lstStyle/>
                    <a:p>
                      <a:pPr algn="just" fontAlgn="t"/>
                      <a:r>
                        <a:rPr lang="en-IN" sz="1500">
                          <a:solidFill>
                            <a:srgbClr val="333333"/>
                          </a:solidFill>
                          <a:effectLst/>
                          <a:latin typeface="inter-regular"/>
                        </a:rPr>
                        <a:t>0</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0</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US" sz="1500">
                          <a:solidFill>
                            <a:srgbClr val="333333"/>
                          </a:solidFill>
                          <a:effectLst/>
                          <a:latin typeface="inter-regular"/>
                        </a:rPr>
                        <a:t>Perform Arithmetic right shift operation</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b="1" dirty="0">
                          <a:solidFill>
                            <a:srgbClr val="333333"/>
                          </a:solidFill>
                          <a:effectLst/>
                          <a:latin typeface="inter-bold"/>
                        </a:rPr>
                        <a:t>0001</a:t>
                      </a:r>
                      <a:endParaRPr lang="en-IN" sz="1500" dirty="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b="1" dirty="0">
                          <a:solidFill>
                            <a:srgbClr val="333333"/>
                          </a:solidFill>
                          <a:effectLst/>
                          <a:latin typeface="inter-bold"/>
                        </a:rPr>
                        <a:t>0101</a:t>
                      </a:r>
                      <a:endParaRPr lang="en-IN" sz="1500" dirty="0">
                        <a:solidFill>
                          <a:srgbClr val="333333"/>
                        </a:solidFill>
                        <a:effectLst/>
                        <a:latin typeface="inter-regular"/>
                      </a:endParaRP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0</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dirty="0">
                          <a:solidFill>
                            <a:srgbClr val="333333"/>
                          </a:solidFill>
                          <a:effectLst/>
                          <a:latin typeface="inter-regular"/>
                        </a:rPr>
                        <a:t>0</a:t>
                      </a:r>
                    </a:p>
                  </a:txBody>
                  <a:tcPr marL="18095" marR="18095" marT="18095" marB="18095">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xmlns="" val="2343484181"/>
                  </a:ext>
                </a:extLst>
              </a:tr>
            </a:tbl>
          </a:graphicData>
        </a:graphic>
      </p:graphicFrame>
    </p:spTree>
    <p:extLst>
      <p:ext uri="{BB962C8B-B14F-4D97-AF65-F5344CB8AC3E}">
        <p14:creationId xmlns:p14="http://schemas.microsoft.com/office/powerpoint/2010/main" xmlns="" val="2262191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D652328-2C70-5AB0-D2B6-97266D5DCB25}"/>
              </a:ext>
            </a:extLst>
          </p:cNvPr>
          <p:cNvSpPr txBox="1"/>
          <p:nvPr/>
        </p:nvSpPr>
        <p:spPr>
          <a:xfrm>
            <a:off x="406400" y="1125415"/>
            <a:ext cx="8132689" cy="4062651"/>
          </a:xfrm>
          <a:prstGeom prst="rect">
            <a:avLst/>
          </a:prstGeom>
          <a:noFill/>
        </p:spPr>
        <p:txBody>
          <a:bodyPr wrap="square">
            <a:spAutoFit/>
          </a:bodyPr>
          <a:lstStyle/>
          <a:p>
            <a:pPr algn="just"/>
            <a:r>
              <a:rPr lang="en-US" sz="2000" b="0" i="0" dirty="0">
                <a:solidFill>
                  <a:srgbClr val="333333"/>
                </a:solidFill>
                <a:effectLst/>
                <a:latin typeface="Times New Roman" pitchFamily="18" charset="0"/>
                <a:cs typeface="Times New Roman" pitchFamily="18" charset="0"/>
              </a:rPr>
              <a:t>Here we have two numbers, 7 and 3. First of all, we need to convert 7 and 3 into binary numbers like 7 = (0111) and 3 = (0011). Now set 7 (in binary 0111) as multiplicand (M) and 3 (in binary 0011) as a multiplier (Q). And SC (Sequence Count) represents the number of bits, and here we have 4 bits, so set the SC = 4. Also, it shows the number of iteration cycles of the booth's algorithms and then cycles run SC = SC - 1 time.</a:t>
            </a:r>
          </a:p>
          <a:p>
            <a:endParaRPr lang="en-US" b="0" i="0" dirty="0">
              <a:solidFill>
                <a:srgbClr val="333333"/>
              </a:solidFill>
              <a:effectLst/>
              <a:latin typeface="inter-regular"/>
            </a:endParaRPr>
          </a:p>
          <a:p>
            <a:pPr algn="just"/>
            <a:r>
              <a:rPr lang="en-US" sz="2000" dirty="0">
                <a:solidFill>
                  <a:srgbClr val="333333"/>
                </a:solidFill>
                <a:latin typeface="Times New Roman" pitchFamily="18" charset="0"/>
                <a:cs typeface="Times New Roman" pitchFamily="18" charset="0"/>
              </a:rPr>
              <a:t>After the chart of solution-</a:t>
            </a:r>
          </a:p>
          <a:p>
            <a:pPr algn="just"/>
            <a:endParaRPr lang="en-US" sz="2000" dirty="0">
              <a:solidFill>
                <a:srgbClr val="333333"/>
              </a:solidFill>
              <a:latin typeface="Times New Roman" pitchFamily="18" charset="0"/>
              <a:cs typeface="Times New Roman" pitchFamily="18" charset="0"/>
            </a:endParaRPr>
          </a:p>
          <a:p>
            <a:pPr algn="just"/>
            <a:r>
              <a:rPr lang="en-US" sz="2000" b="0" i="0" dirty="0">
                <a:solidFill>
                  <a:srgbClr val="333333"/>
                </a:solidFill>
                <a:effectLst/>
                <a:latin typeface="Times New Roman" pitchFamily="18" charset="0"/>
                <a:cs typeface="Times New Roman" pitchFamily="18" charset="0"/>
              </a:rPr>
              <a:t>The numerical example of the Booth's Multiplication Algorithm is 7 x 3 = 21 and the binary representation of 21 is 10101. Here, we get the resultant in binary 00010101. Now we convert it into decimal, as (000010101)</a:t>
            </a:r>
            <a:r>
              <a:rPr lang="en-US" sz="2000" b="0" i="0" baseline="-25000" dirty="0">
                <a:solidFill>
                  <a:srgbClr val="333333"/>
                </a:solidFill>
                <a:effectLst/>
                <a:latin typeface="Times New Roman" pitchFamily="18" charset="0"/>
                <a:cs typeface="Times New Roman" pitchFamily="18" charset="0"/>
              </a:rPr>
              <a:t>10</a:t>
            </a:r>
            <a:r>
              <a:rPr lang="en-US" sz="2000" b="0" i="0" dirty="0">
                <a:solidFill>
                  <a:srgbClr val="333333"/>
                </a:solidFill>
                <a:effectLst/>
                <a:latin typeface="Times New Roman" pitchFamily="18" charset="0"/>
                <a:cs typeface="Times New Roman" pitchFamily="18" charset="0"/>
              </a:rPr>
              <a:t> = 2*4 + 2*3 + 2*2 + 2*1 + 2*0 =&gt; 21.</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8785196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658924E-D859-6B9C-6374-CE633BDC5F93}"/>
              </a:ext>
            </a:extLst>
          </p:cNvPr>
          <p:cNvSpPr txBox="1"/>
          <p:nvPr/>
        </p:nvSpPr>
        <p:spPr>
          <a:xfrm>
            <a:off x="506437" y="1352564"/>
            <a:ext cx="7765366" cy="3170099"/>
          </a:xfrm>
          <a:prstGeom prst="rect">
            <a:avLst/>
          </a:prstGeom>
          <a:noFill/>
        </p:spPr>
        <p:txBody>
          <a:bodyPr wrap="square">
            <a:spAutoFit/>
          </a:bodyPr>
          <a:lstStyle/>
          <a:p>
            <a:pPr algn="just"/>
            <a:r>
              <a:rPr lang="en-US" sz="2000" b="0" i="0" dirty="0">
                <a:solidFill>
                  <a:srgbClr val="333333"/>
                </a:solidFill>
                <a:effectLst/>
                <a:latin typeface="Times New Roman" pitchFamily="18" charset="0"/>
                <a:cs typeface="Times New Roman" pitchFamily="18" charset="0"/>
              </a:rPr>
              <a:t>Restoring division is usually performed on the fixed point fractional numbers. When we perform division operations on two numbers, the division algorithm will give us two things, i.e., quotient and remainder. This algorithm is based on the assumption that 0 &lt; D &lt; N. With the help of digit set {0, 1}, the quotient digit q will be formed in the restoring division algorithm. The division algorithm is generally of two types, i.e., fast algorithm and slow algorithm. Goldschmidt and Newton-Raphson are the types of fast division algorithm, and STR algorithm, restoring algorithm, non-performing algorithm, and the non-restoring algorithm are the types of slow division algorithm.</a:t>
            </a:r>
            <a:endParaRPr lang="en-IN" sz="2000" dirty="0">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5FFA1E89-8EDF-5E63-C9CD-50E3BCD68BB6}"/>
              </a:ext>
            </a:extLst>
          </p:cNvPr>
          <p:cNvSpPr txBox="1"/>
          <p:nvPr/>
        </p:nvSpPr>
        <p:spPr>
          <a:xfrm>
            <a:off x="488779" y="578115"/>
            <a:ext cx="7586076" cy="523220"/>
          </a:xfrm>
          <a:prstGeom prst="rect">
            <a:avLst/>
          </a:prstGeom>
          <a:noFill/>
        </p:spPr>
        <p:txBody>
          <a:bodyPr wrap="square">
            <a:spAutoFit/>
          </a:bodyPr>
          <a:lstStyle/>
          <a:p>
            <a:pPr algn="ctr"/>
            <a:r>
              <a:rPr lang="da-DK"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Restoring Division Algorithm for Unsigned Integer</a:t>
            </a:r>
          </a:p>
        </p:txBody>
      </p:sp>
      <p:sp>
        <p:nvSpPr>
          <p:cNvPr id="3" name="TextBox 2">
            <a:extLst>
              <a:ext uri="{FF2B5EF4-FFF2-40B4-BE49-F238E27FC236}">
                <a16:creationId xmlns:a16="http://schemas.microsoft.com/office/drawing/2014/main" xmlns="" id="{8DB2CE27-7CBE-C087-1736-3D3F0FFD30F8}"/>
              </a:ext>
            </a:extLst>
          </p:cNvPr>
          <p:cNvSpPr txBox="1"/>
          <p:nvPr/>
        </p:nvSpPr>
        <p:spPr>
          <a:xfrm>
            <a:off x="548640" y="4401830"/>
            <a:ext cx="7877908" cy="1877437"/>
          </a:xfrm>
          <a:prstGeom prst="rect">
            <a:avLst/>
          </a:prstGeom>
          <a:noFill/>
        </p:spPr>
        <p:txBody>
          <a:bodyPr wrap="square">
            <a:spAutoFit/>
          </a:bodyPr>
          <a:lstStyle/>
          <a:p>
            <a:pPr algn="just"/>
            <a:r>
              <a:rPr lang="en-US" sz="2000" b="0" i="0" dirty="0">
                <a:solidFill>
                  <a:srgbClr val="333333"/>
                </a:solidFill>
                <a:effectLst/>
                <a:latin typeface="Times New Roman" pitchFamily="18" charset="0"/>
                <a:cs typeface="Times New Roman" pitchFamily="18" charset="0"/>
              </a:rPr>
              <a:t>We are going to perform restoring algorithm with the help of an unsigned integer. We are using restoring term because we know that the value of register A will be restored after each iteration. We will also try to solve this problem using the flow chart and apply bit operations.</a:t>
            </a:r>
          </a:p>
          <a:p>
            <a:r>
              <a:rPr lang="en-US" dirty="0"/>
              <a:t/>
            </a:r>
            <a:br>
              <a:rPr lang="en-US" dirty="0"/>
            </a:br>
            <a:endParaRPr lang="en-IN" dirty="0"/>
          </a:p>
        </p:txBody>
      </p:sp>
    </p:spTree>
    <p:extLst>
      <p:ext uri="{BB962C8B-B14F-4D97-AF65-F5344CB8AC3E}">
        <p14:creationId xmlns:p14="http://schemas.microsoft.com/office/powerpoint/2010/main" xmlns="" val="21504749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Restoring Division Algorithm for Unsigned Integer">
            <a:extLst>
              <a:ext uri="{FF2B5EF4-FFF2-40B4-BE49-F238E27FC236}">
                <a16:creationId xmlns:a16="http://schemas.microsoft.com/office/drawing/2014/main" xmlns="" id="{CC93E011-25B1-07EE-185E-A140AE7830B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7367" y="633046"/>
            <a:ext cx="7634263" cy="27432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5E6F931C-2B54-40B9-B1C9-5B86D4AC2536}"/>
              </a:ext>
            </a:extLst>
          </p:cNvPr>
          <p:cNvSpPr txBox="1"/>
          <p:nvPr/>
        </p:nvSpPr>
        <p:spPr>
          <a:xfrm>
            <a:off x="629139" y="3589777"/>
            <a:ext cx="7727070" cy="1631216"/>
          </a:xfrm>
          <a:prstGeom prst="rect">
            <a:avLst/>
          </a:prstGeom>
          <a:noFill/>
        </p:spPr>
        <p:txBody>
          <a:bodyPr wrap="square">
            <a:spAutoFit/>
          </a:bodyPr>
          <a:lstStyle/>
          <a:p>
            <a:pPr algn="just"/>
            <a:r>
              <a:rPr lang="en-US" sz="2000" b="0" i="0" dirty="0">
                <a:solidFill>
                  <a:srgbClr val="333333"/>
                </a:solidFill>
                <a:effectLst/>
                <a:latin typeface="Times New Roman" pitchFamily="18" charset="0"/>
                <a:cs typeface="Times New Roman" pitchFamily="18" charset="0"/>
              </a:rPr>
              <a:t>Here, register Q is used to contain the quotient, and register A is used to contain the remainder. Here, the divisor will be loaded into the register M, and n-bit divided will be loaded into the register Q. 0 is the starting value of a register. The values of these types of registers are restored at the time of iteration. That's why it is known as restoring.</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1615178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olved bca assignment: With a neat diagram explain the organizations of a  computer">
            <a:extLst>
              <a:ext uri="{FF2B5EF4-FFF2-40B4-BE49-F238E27FC236}">
                <a16:creationId xmlns:a16="http://schemas.microsoft.com/office/drawing/2014/main" xmlns="" id="{1585D632-F449-229B-E66D-2EEC82486C3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78633" y="661182"/>
            <a:ext cx="6808763" cy="402644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a16="http://schemas.microsoft.com/office/drawing/2014/main" xmlns="" id="{35B89EC8-42CF-7072-53A1-4230037FF316}"/>
              </a:ext>
            </a:extLst>
          </p:cNvPr>
          <p:cNvSpPr/>
          <p:nvPr/>
        </p:nvSpPr>
        <p:spPr>
          <a:xfrm>
            <a:off x="1198788" y="5248731"/>
            <a:ext cx="6580646" cy="400110"/>
          </a:xfrm>
          <a:prstGeom prst="rect">
            <a:avLst/>
          </a:prstGeom>
          <a:noFill/>
        </p:spPr>
        <p:txBody>
          <a:bodyPr wrap="square" lIns="91440" tIns="45720" rIns="91440" bIns="45720">
            <a:spAutoFit/>
          </a:bodyPr>
          <a:lstStyle/>
          <a:p>
            <a:pPr algn="ctr"/>
            <a:r>
              <a:rPr lang="en-US" sz="2000" b="1" dirty="0">
                <a:ln w="0"/>
                <a:latin typeface="Times New Roman" panose="02020603050405020304" pitchFamily="18" charset="0"/>
                <a:cs typeface="Times New Roman" panose="02020603050405020304" pitchFamily="18" charset="0"/>
              </a:rPr>
              <a:t>Basic diagram of organizations of a computer</a:t>
            </a:r>
          </a:p>
        </p:txBody>
      </p:sp>
    </p:spTree>
    <p:extLst>
      <p:ext uri="{BB962C8B-B14F-4D97-AF65-F5344CB8AC3E}">
        <p14:creationId xmlns:p14="http://schemas.microsoft.com/office/powerpoint/2010/main" xmlns="" val="3023035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storing Division Algorithm for Unsigned Integer">
            <a:extLst>
              <a:ext uri="{FF2B5EF4-FFF2-40B4-BE49-F238E27FC236}">
                <a16:creationId xmlns:a16="http://schemas.microsoft.com/office/drawing/2014/main" xmlns="" id="{72CDD04B-1C9D-35CF-5A20-2A3E9D12F7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8978" y="1195754"/>
            <a:ext cx="8004517" cy="520504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F632A37D-C2D0-BD73-3AD8-DB31BBF92275}"/>
              </a:ext>
            </a:extLst>
          </p:cNvPr>
          <p:cNvSpPr txBox="1"/>
          <p:nvPr/>
        </p:nvSpPr>
        <p:spPr>
          <a:xfrm>
            <a:off x="472829" y="287803"/>
            <a:ext cx="7503553" cy="954107"/>
          </a:xfrm>
          <a:prstGeom prst="rect">
            <a:avLst/>
          </a:prstGeom>
          <a:noFill/>
        </p:spPr>
        <p:txBody>
          <a:bodyPr wrap="square">
            <a:spAutoFit/>
          </a:bodyPr>
          <a:lstStyle/>
          <a:p>
            <a:pPr algn="ctr"/>
            <a:r>
              <a:rPr lang="da-DK"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Flowchart of Restoring Division Algorithm for Unsigned Integer</a:t>
            </a:r>
          </a:p>
        </p:txBody>
      </p:sp>
    </p:spTree>
    <p:extLst>
      <p:ext uri="{BB962C8B-B14F-4D97-AF65-F5344CB8AC3E}">
        <p14:creationId xmlns:p14="http://schemas.microsoft.com/office/powerpoint/2010/main" xmlns="" val="172703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A491685-27BC-85A0-A342-CAF2F9C3F0E6}"/>
              </a:ext>
            </a:extLst>
          </p:cNvPr>
          <p:cNvSpPr txBox="1"/>
          <p:nvPr/>
        </p:nvSpPr>
        <p:spPr>
          <a:xfrm>
            <a:off x="520505" y="2053882"/>
            <a:ext cx="7990449" cy="2862322"/>
          </a:xfrm>
          <a:prstGeom prst="rect">
            <a:avLst/>
          </a:prstGeom>
          <a:noFill/>
        </p:spPr>
        <p:txBody>
          <a:bodyPr wrap="square">
            <a:spAutoFit/>
          </a:bodyPr>
          <a:lstStyle/>
          <a:p>
            <a:pPr algn="just" fontAlgn="base">
              <a:buFont typeface="Arial" panose="020B0604020202020204" pitchFamily="34" charset="0"/>
              <a:buChar char="•"/>
            </a:pPr>
            <a:r>
              <a:rPr lang="en-US" sz="2000" b="1" dirty="0">
                <a:solidFill>
                  <a:srgbClr val="273239"/>
                </a:solidFill>
                <a:latin typeface="Times New Roman" pitchFamily="18" charset="0"/>
                <a:cs typeface="Times New Roman" pitchFamily="18" charset="0"/>
              </a:rPr>
              <a:t>Step-1:</a:t>
            </a:r>
            <a:r>
              <a:rPr lang="en-US" sz="2000" dirty="0">
                <a:solidFill>
                  <a:srgbClr val="273239"/>
                </a:solidFill>
                <a:latin typeface="Times New Roman" pitchFamily="18" charset="0"/>
                <a:cs typeface="Times New Roman" pitchFamily="18" charset="0"/>
              </a:rPr>
              <a:t> First the registers are initialized with corresponding values (Q = Dividend, M = Divisor, A = 0, n = number of bits in dividend)</a:t>
            </a:r>
          </a:p>
          <a:p>
            <a:pPr algn="just" fontAlgn="base">
              <a:buFont typeface="Arial" panose="020B0604020202020204" pitchFamily="34" charset="0"/>
              <a:buChar char="•"/>
            </a:pPr>
            <a:endParaRPr lang="en-US" sz="2000" dirty="0">
              <a:solidFill>
                <a:srgbClr val="273239"/>
              </a:solidFill>
              <a:latin typeface="Times New Roman" pitchFamily="18" charset="0"/>
              <a:cs typeface="Times New Roman" pitchFamily="18" charset="0"/>
            </a:endParaRPr>
          </a:p>
          <a:p>
            <a:pPr algn="just" fontAlgn="base">
              <a:buFont typeface="Arial" panose="020B0604020202020204" pitchFamily="34" charset="0"/>
              <a:buChar char="•"/>
            </a:pPr>
            <a:r>
              <a:rPr lang="en-US" sz="2000" b="1" dirty="0">
                <a:solidFill>
                  <a:srgbClr val="273239"/>
                </a:solidFill>
                <a:latin typeface="Times New Roman" pitchFamily="18" charset="0"/>
                <a:cs typeface="Times New Roman" pitchFamily="18" charset="0"/>
              </a:rPr>
              <a:t>Step-2:</a:t>
            </a:r>
            <a:r>
              <a:rPr lang="en-US" sz="2000" dirty="0">
                <a:solidFill>
                  <a:srgbClr val="273239"/>
                </a:solidFill>
                <a:latin typeface="Times New Roman" pitchFamily="18" charset="0"/>
                <a:cs typeface="Times New Roman" pitchFamily="18" charset="0"/>
              </a:rPr>
              <a:t> Then the content of register A and Q is shifted left as if they are a single unit</a:t>
            </a:r>
          </a:p>
          <a:p>
            <a:pPr algn="just" fontAlgn="base">
              <a:buFont typeface="Arial" panose="020B0604020202020204" pitchFamily="34" charset="0"/>
              <a:buChar char="•"/>
            </a:pPr>
            <a:endParaRPr lang="en-US" sz="2000" dirty="0">
              <a:solidFill>
                <a:srgbClr val="273239"/>
              </a:solidFill>
              <a:latin typeface="Times New Roman" pitchFamily="18" charset="0"/>
              <a:cs typeface="Times New Roman" pitchFamily="18" charset="0"/>
            </a:endParaRPr>
          </a:p>
          <a:p>
            <a:pPr algn="just" fontAlgn="base">
              <a:buFont typeface="Arial" panose="020B0604020202020204" pitchFamily="34" charset="0"/>
              <a:buChar char="•"/>
            </a:pPr>
            <a:r>
              <a:rPr lang="en-US" sz="2000" b="1" dirty="0">
                <a:solidFill>
                  <a:srgbClr val="273239"/>
                </a:solidFill>
                <a:latin typeface="Times New Roman" pitchFamily="18" charset="0"/>
                <a:cs typeface="Times New Roman" pitchFamily="18" charset="0"/>
              </a:rPr>
              <a:t>Step-3:</a:t>
            </a:r>
            <a:r>
              <a:rPr lang="en-US" sz="2000" dirty="0">
                <a:solidFill>
                  <a:srgbClr val="273239"/>
                </a:solidFill>
                <a:latin typeface="Times New Roman" pitchFamily="18" charset="0"/>
                <a:cs typeface="Times New Roman" pitchFamily="18" charset="0"/>
              </a:rPr>
              <a:t> Then content of register M is subtracted from A and result is stored in A</a:t>
            </a:r>
          </a:p>
          <a:p>
            <a:pPr algn="just" fontAlgn="base">
              <a:buFont typeface="Arial" panose="020B0604020202020204" pitchFamily="34" charset="0"/>
              <a:buChar char="•"/>
            </a:pPr>
            <a:endParaRPr lang="en-US" sz="2000" dirty="0">
              <a:solidFill>
                <a:srgbClr val="273239"/>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9B0D6E15-DA83-E7F1-9428-DC361715D4A7}"/>
              </a:ext>
            </a:extLst>
          </p:cNvPr>
          <p:cNvSpPr txBox="1"/>
          <p:nvPr/>
        </p:nvSpPr>
        <p:spPr>
          <a:xfrm>
            <a:off x="716392" y="1464851"/>
            <a:ext cx="6101080" cy="400110"/>
          </a:xfrm>
          <a:prstGeom prst="rect">
            <a:avLst/>
          </a:prstGeom>
          <a:noFill/>
        </p:spPr>
        <p:txBody>
          <a:bodyPr wrap="square">
            <a:spAutoFit/>
          </a:bodyPr>
          <a:lstStyle/>
          <a:p>
            <a:pPr algn="just" fontAlgn="base"/>
            <a:r>
              <a:rPr lang="en-US" sz="2000" dirty="0">
                <a:solidFill>
                  <a:srgbClr val="273239"/>
                </a:solidFill>
                <a:latin typeface="Times New Roman" panose="02020603050405020304" pitchFamily="18" charset="0"/>
                <a:cs typeface="Times New Roman" panose="02020603050405020304" pitchFamily="18" charset="0"/>
              </a:rPr>
              <a:t>Let’s pick the step involved:</a:t>
            </a:r>
          </a:p>
        </p:txBody>
      </p:sp>
      <p:sp>
        <p:nvSpPr>
          <p:cNvPr id="8" name="Rectangle 1">
            <a:extLst>
              <a:ext uri="{FF2B5EF4-FFF2-40B4-BE49-F238E27FC236}">
                <a16:creationId xmlns:a16="http://schemas.microsoft.com/office/drawing/2014/main" xmlns="" id="{032CEBAD-A4DE-0778-92A1-E0D31287D80B}"/>
              </a:ext>
            </a:extLst>
          </p:cNvPr>
          <p:cNvSpPr>
            <a:spLocks noChangeArrowheads="1"/>
          </p:cNvSpPr>
          <p:nvPr/>
        </p:nvSpPr>
        <p:spPr bwMode="auto">
          <a:xfrm>
            <a:off x="-568960" y="-986649"/>
            <a:ext cx="5296322" cy="43343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defTabSz="914400" eaLnBrk="0" fontAlgn="base" hangingPunct="0">
              <a:spcBef>
                <a:spcPct val="0"/>
              </a:spcBef>
              <a:spcAft>
                <a:spcPct val="0"/>
              </a:spcAft>
            </a:pPr>
            <a:r>
              <a:rPr lang="en-US" altLang="en-US" sz="1200" b="1">
                <a:solidFill>
                  <a:srgbClr val="273239"/>
                </a:solidFill>
                <a:latin typeface="urw-din"/>
              </a:rPr>
              <a:t>Examples:</a:t>
            </a:r>
            <a:endParaRPr lang="en-US" altLang="en-US" sz="1200">
              <a:solidFill>
                <a:srgbClr val="273239"/>
              </a:solidFill>
              <a:latin typeface="Consolas" panose="020B0609020204030204" pitchFamily="49" charset="0"/>
            </a:endParaRPr>
          </a:p>
          <a:p>
            <a:pPr defTabSz="914400" eaLnBrk="0" fontAlgn="base" hangingPunct="0">
              <a:spcBef>
                <a:spcPct val="0"/>
              </a:spcBef>
              <a:spcAft>
                <a:spcPct val="0"/>
              </a:spcAft>
            </a:pPr>
            <a:r>
              <a:rPr lang="en-US" altLang="en-US" sz="1200">
                <a:solidFill>
                  <a:srgbClr val="273239"/>
                </a:solidFill>
                <a:latin typeface="Consolas" panose="020B0609020204030204" pitchFamily="49" charset="0"/>
              </a:rPr>
              <a:t>Perform Division Restoring Algorithm Dividend = 11 Divisor = 3</a:t>
            </a:r>
            <a:r>
              <a:rPr lang="en-US" altLang="en-US" sz="800"/>
              <a:t> </a:t>
            </a:r>
            <a:endParaRPr lang="en-US" altLang="en-US">
              <a:latin typeface="Arial" panose="020B0604020202020204" pitchFamily="34" charset="0"/>
            </a:endParaRPr>
          </a:p>
        </p:txBody>
      </p:sp>
      <p:sp>
        <p:nvSpPr>
          <p:cNvPr id="11" name="Rectangle 10">
            <a:extLst>
              <a:ext uri="{FF2B5EF4-FFF2-40B4-BE49-F238E27FC236}">
                <a16:creationId xmlns:a16="http://schemas.microsoft.com/office/drawing/2014/main" xmlns="" id="{FA8F7B93-CFBE-796A-9C35-5659BC6037A6}"/>
              </a:ext>
            </a:extLst>
          </p:cNvPr>
          <p:cNvSpPr/>
          <p:nvPr/>
        </p:nvSpPr>
        <p:spPr>
          <a:xfrm>
            <a:off x="392835" y="789885"/>
            <a:ext cx="7954870" cy="400110"/>
          </a:xfrm>
          <a:prstGeom prst="rect">
            <a:avLst/>
          </a:prstGeom>
          <a:noFill/>
        </p:spPr>
        <p:txBody>
          <a:bodyPr wrap="square" lIns="91440" tIns="45720" rIns="91440" bIns="45720">
            <a:spAutoFit/>
          </a:bodyPr>
          <a:lstStyle/>
          <a:p>
            <a:pPr algn="just"/>
            <a:r>
              <a:rPr lang="en-US" sz="2000" b="1" dirty="0">
                <a:ln w="0"/>
                <a:latin typeface="Times New Roman" panose="02020603050405020304" pitchFamily="18" charset="0"/>
                <a:cs typeface="Times New Roman" panose="02020603050405020304" pitchFamily="18" charset="0"/>
              </a:rPr>
              <a:t>Example:  Perform Division Restoring Algorithm Dividend =  Divisor 3</a:t>
            </a:r>
          </a:p>
        </p:txBody>
      </p:sp>
    </p:spTree>
    <p:extLst>
      <p:ext uri="{BB962C8B-B14F-4D97-AF65-F5344CB8AC3E}">
        <p14:creationId xmlns:p14="http://schemas.microsoft.com/office/powerpoint/2010/main" xmlns="" val="36308525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505" y="1166843"/>
            <a:ext cx="7877907" cy="4401205"/>
          </a:xfrm>
          <a:prstGeom prst="rect">
            <a:avLst/>
          </a:prstGeom>
        </p:spPr>
        <p:txBody>
          <a:bodyPr wrap="square">
            <a:spAutoFit/>
          </a:bodyPr>
          <a:lstStyle/>
          <a:p>
            <a:pPr algn="just" fontAlgn="base">
              <a:buFont typeface="Arial" panose="020B0604020202020204" pitchFamily="34" charset="0"/>
              <a:buChar char="•"/>
            </a:pPr>
            <a:r>
              <a:rPr lang="en-US" sz="2000" b="1" dirty="0" smtClean="0">
                <a:solidFill>
                  <a:srgbClr val="273239"/>
                </a:solidFill>
                <a:latin typeface="Times New Roman" pitchFamily="18" charset="0"/>
                <a:cs typeface="Times New Roman" pitchFamily="18" charset="0"/>
              </a:rPr>
              <a:t>Step-4:</a:t>
            </a:r>
            <a:r>
              <a:rPr lang="en-US" sz="2000" dirty="0" smtClean="0">
                <a:solidFill>
                  <a:srgbClr val="273239"/>
                </a:solidFill>
                <a:latin typeface="Times New Roman" pitchFamily="18" charset="0"/>
                <a:cs typeface="Times New Roman" pitchFamily="18" charset="0"/>
              </a:rPr>
              <a:t> Then the most significant bit of the A is checked if it is 0 the least</a:t>
            </a:r>
          </a:p>
          <a:p>
            <a:pPr algn="just" fontAlgn="base"/>
            <a:r>
              <a:rPr lang="en-US" sz="2000" dirty="0" smtClean="0">
                <a:solidFill>
                  <a:srgbClr val="273239"/>
                </a:solidFill>
                <a:latin typeface="Times New Roman" pitchFamily="18" charset="0"/>
                <a:cs typeface="Times New Roman" pitchFamily="18" charset="0"/>
              </a:rPr>
              <a:t> significant bit of Q is set to 1 otherwise if it is 1 the least significant bit of Q </a:t>
            </a:r>
          </a:p>
          <a:p>
            <a:pPr algn="just" fontAlgn="base"/>
            <a:r>
              <a:rPr lang="en-US" sz="2000" dirty="0" smtClean="0">
                <a:solidFill>
                  <a:srgbClr val="273239"/>
                </a:solidFill>
                <a:latin typeface="Times New Roman" pitchFamily="18" charset="0"/>
                <a:cs typeface="Times New Roman" pitchFamily="18" charset="0"/>
              </a:rPr>
              <a:t>is set to 0 and value of register A is restored </a:t>
            </a:r>
            <a:r>
              <a:rPr lang="en-US" sz="2000" dirty="0" err="1" smtClean="0">
                <a:solidFill>
                  <a:srgbClr val="273239"/>
                </a:solidFill>
                <a:latin typeface="Times New Roman" pitchFamily="18" charset="0"/>
                <a:cs typeface="Times New Roman" pitchFamily="18" charset="0"/>
              </a:rPr>
              <a:t>i.e</a:t>
            </a:r>
            <a:r>
              <a:rPr lang="en-US" sz="2000" dirty="0" smtClean="0">
                <a:solidFill>
                  <a:srgbClr val="273239"/>
                </a:solidFill>
                <a:latin typeface="Times New Roman" pitchFamily="18" charset="0"/>
                <a:cs typeface="Times New Roman" pitchFamily="18" charset="0"/>
              </a:rPr>
              <a:t> the value of A before the </a:t>
            </a:r>
          </a:p>
          <a:p>
            <a:pPr algn="just" fontAlgn="base"/>
            <a:r>
              <a:rPr lang="en-US" sz="2000" dirty="0" smtClean="0">
                <a:solidFill>
                  <a:srgbClr val="273239"/>
                </a:solidFill>
                <a:latin typeface="Times New Roman" pitchFamily="18" charset="0"/>
                <a:cs typeface="Times New Roman" pitchFamily="18" charset="0"/>
              </a:rPr>
              <a:t>subtraction with M</a:t>
            </a:r>
          </a:p>
          <a:p>
            <a:pPr algn="just" fontAlgn="base"/>
            <a:endParaRPr lang="en-US" sz="2000" dirty="0" smtClean="0">
              <a:solidFill>
                <a:srgbClr val="273239"/>
              </a:solidFill>
              <a:latin typeface="Times New Roman" pitchFamily="18" charset="0"/>
              <a:cs typeface="Times New Roman" pitchFamily="18" charset="0"/>
            </a:endParaRPr>
          </a:p>
          <a:p>
            <a:pPr algn="just" fontAlgn="base">
              <a:buFont typeface="Arial" panose="020B0604020202020204" pitchFamily="34" charset="0"/>
              <a:buChar char="•"/>
            </a:pPr>
            <a:r>
              <a:rPr lang="en-US" sz="2000" b="1" dirty="0" smtClean="0">
                <a:solidFill>
                  <a:srgbClr val="273239"/>
                </a:solidFill>
                <a:latin typeface="Times New Roman" pitchFamily="18" charset="0"/>
                <a:cs typeface="Times New Roman" pitchFamily="18" charset="0"/>
              </a:rPr>
              <a:t>Step-5:</a:t>
            </a:r>
            <a:r>
              <a:rPr lang="en-US" sz="2000" dirty="0" smtClean="0">
                <a:solidFill>
                  <a:srgbClr val="273239"/>
                </a:solidFill>
                <a:latin typeface="Times New Roman" pitchFamily="18" charset="0"/>
                <a:cs typeface="Times New Roman" pitchFamily="18" charset="0"/>
              </a:rPr>
              <a:t> The value of counter n is decremented</a:t>
            </a:r>
          </a:p>
          <a:p>
            <a:pPr algn="just" fontAlgn="base">
              <a:buFont typeface="Arial" panose="020B0604020202020204" pitchFamily="34" charset="0"/>
              <a:buChar char="•"/>
            </a:pPr>
            <a:endParaRPr lang="en-US" sz="2000" dirty="0" smtClean="0">
              <a:solidFill>
                <a:srgbClr val="273239"/>
              </a:solidFill>
              <a:latin typeface="Times New Roman" pitchFamily="18" charset="0"/>
              <a:cs typeface="Times New Roman" pitchFamily="18" charset="0"/>
            </a:endParaRPr>
          </a:p>
          <a:p>
            <a:pPr algn="just" fontAlgn="base">
              <a:buFont typeface="Arial" panose="020B0604020202020204" pitchFamily="34" charset="0"/>
              <a:buChar char="•"/>
            </a:pPr>
            <a:r>
              <a:rPr lang="en-US" sz="2000" b="1" dirty="0" smtClean="0">
                <a:solidFill>
                  <a:srgbClr val="273239"/>
                </a:solidFill>
                <a:latin typeface="Times New Roman" pitchFamily="18" charset="0"/>
                <a:cs typeface="Times New Roman" pitchFamily="18" charset="0"/>
              </a:rPr>
              <a:t>Step-6:</a:t>
            </a:r>
            <a:r>
              <a:rPr lang="en-US" sz="2000" dirty="0" smtClean="0">
                <a:solidFill>
                  <a:srgbClr val="273239"/>
                </a:solidFill>
                <a:latin typeface="Times New Roman" pitchFamily="18" charset="0"/>
                <a:cs typeface="Times New Roman" pitchFamily="18" charset="0"/>
              </a:rPr>
              <a:t> If the value of n becomes zero we get of the loop otherwise we repeat</a:t>
            </a:r>
          </a:p>
          <a:p>
            <a:pPr algn="just" fontAlgn="base"/>
            <a:r>
              <a:rPr lang="en-US" sz="2000" dirty="0" smtClean="0">
                <a:solidFill>
                  <a:srgbClr val="273239"/>
                </a:solidFill>
                <a:latin typeface="Times New Roman" pitchFamily="18" charset="0"/>
                <a:cs typeface="Times New Roman" pitchFamily="18" charset="0"/>
              </a:rPr>
              <a:t> from step 2</a:t>
            </a:r>
          </a:p>
          <a:p>
            <a:pPr algn="just" fontAlgn="base"/>
            <a:endParaRPr lang="en-US" sz="2000" dirty="0" smtClean="0">
              <a:solidFill>
                <a:srgbClr val="273239"/>
              </a:solidFill>
              <a:latin typeface="Times New Roman" pitchFamily="18" charset="0"/>
              <a:cs typeface="Times New Roman" pitchFamily="18" charset="0"/>
            </a:endParaRPr>
          </a:p>
          <a:p>
            <a:pPr algn="just" fontAlgn="base">
              <a:buFont typeface="Arial" panose="020B0604020202020204" pitchFamily="34" charset="0"/>
              <a:buChar char="•"/>
            </a:pPr>
            <a:r>
              <a:rPr lang="en-US" sz="2000" b="1" dirty="0" smtClean="0">
                <a:solidFill>
                  <a:srgbClr val="273239"/>
                </a:solidFill>
                <a:latin typeface="Times New Roman" pitchFamily="18" charset="0"/>
                <a:cs typeface="Times New Roman" pitchFamily="18" charset="0"/>
              </a:rPr>
              <a:t>Step-7:</a:t>
            </a:r>
            <a:r>
              <a:rPr lang="en-US" sz="2000" dirty="0" smtClean="0">
                <a:solidFill>
                  <a:srgbClr val="273239"/>
                </a:solidFill>
                <a:latin typeface="Times New Roman" pitchFamily="18" charset="0"/>
                <a:cs typeface="Times New Roman" pitchFamily="18" charset="0"/>
              </a:rPr>
              <a:t> Finally, the register Q contain the quotient and A contain remainder</a:t>
            </a:r>
            <a:endParaRPr lang="en-US" sz="2000" dirty="0">
              <a:solidFill>
                <a:srgbClr val="273239"/>
              </a:solidFill>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B7E71817-8FDF-2F79-6860-E2468BFE0F35}"/>
              </a:ext>
            </a:extLst>
          </p:cNvPr>
          <p:cNvGraphicFramePr>
            <a:graphicFrameLocks noGrp="1"/>
          </p:cNvGraphicFramePr>
          <p:nvPr>
            <p:extLst>
              <p:ext uri="{D42A27DB-BD31-4B8C-83A1-F6EECF244321}">
                <p14:modId xmlns:p14="http://schemas.microsoft.com/office/powerpoint/2010/main" xmlns="" val="2565386942"/>
              </p:ext>
            </p:extLst>
          </p:nvPr>
        </p:nvGraphicFramePr>
        <p:xfrm>
          <a:off x="880793" y="201995"/>
          <a:ext cx="5738837" cy="5158918"/>
        </p:xfrm>
        <a:graphic>
          <a:graphicData uri="http://schemas.openxmlformats.org/drawingml/2006/table">
            <a:tbl>
              <a:tblPr/>
              <a:tblGrid>
                <a:gridCol w="684204">
                  <a:extLst>
                    <a:ext uri="{9D8B030D-6E8A-4147-A177-3AD203B41FA5}">
                      <a16:colId xmlns:a16="http://schemas.microsoft.com/office/drawing/2014/main" xmlns="" val="902666549"/>
                    </a:ext>
                  </a:extLst>
                </a:gridCol>
                <a:gridCol w="972684">
                  <a:extLst>
                    <a:ext uri="{9D8B030D-6E8A-4147-A177-3AD203B41FA5}">
                      <a16:colId xmlns:a16="http://schemas.microsoft.com/office/drawing/2014/main" xmlns="" val="350529987"/>
                    </a:ext>
                  </a:extLst>
                </a:gridCol>
                <a:gridCol w="1296912">
                  <a:extLst>
                    <a:ext uri="{9D8B030D-6E8A-4147-A177-3AD203B41FA5}">
                      <a16:colId xmlns:a16="http://schemas.microsoft.com/office/drawing/2014/main" xmlns="" val="1558421943"/>
                    </a:ext>
                  </a:extLst>
                </a:gridCol>
                <a:gridCol w="989312">
                  <a:extLst>
                    <a:ext uri="{9D8B030D-6E8A-4147-A177-3AD203B41FA5}">
                      <a16:colId xmlns:a16="http://schemas.microsoft.com/office/drawing/2014/main" xmlns="" val="2321384617"/>
                    </a:ext>
                  </a:extLst>
                </a:gridCol>
                <a:gridCol w="1795725">
                  <a:extLst>
                    <a:ext uri="{9D8B030D-6E8A-4147-A177-3AD203B41FA5}">
                      <a16:colId xmlns:a16="http://schemas.microsoft.com/office/drawing/2014/main" xmlns="" val="2325675132"/>
                    </a:ext>
                  </a:extLst>
                </a:gridCol>
              </a:tblGrid>
              <a:tr h="0">
                <a:tc>
                  <a:txBody>
                    <a:bodyPr/>
                    <a:lstStyle/>
                    <a:p>
                      <a:pPr algn="l" fontAlgn="base"/>
                      <a:r>
                        <a:rPr lang="en-IN" sz="1400" b="0">
                          <a:effectLst/>
                          <a:latin typeface="Times New Roman" panose="02020603050405020304" pitchFamily="18" charset="0"/>
                          <a:cs typeface="Times New Roman" panose="02020603050405020304" pitchFamily="18" charset="0"/>
                        </a:rPr>
                        <a:t>n</a:t>
                      </a:r>
                    </a:p>
                  </a:txBody>
                  <a:tcPr marL="36408" marR="36408" marT="36408" marB="36408" anchor="ctr">
                    <a:lnL>
                      <a:noFill/>
                    </a:lnL>
                    <a:lnR>
                      <a:noFill/>
                    </a:lnR>
                    <a:lnT>
                      <a:noFill/>
                    </a:lnT>
                    <a:lnB>
                      <a:noFill/>
                    </a:lnB>
                    <a:solidFill>
                      <a:srgbClr val="4CB96B"/>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M</a:t>
                      </a:r>
                    </a:p>
                  </a:txBody>
                  <a:tcPr marL="36408" marR="36408" marT="36408" marB="36408" anchor="ctr">
                    <a:lnL>
                      <a:noFill/>
                    </a:lnL>
                    <a:lnR>
                      <a:noFill/>
                    </a:lnR>
                    <a:lnT>
                      <a:noFill/>
                    </a:lnT>
                    <a:lnB>
                      <a:noFill/>
                    </a:lnB>
                    <a:solidFill>
                      <a:srgbClr val="4CB96B"/>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A</a:t>
                      </a:r>
                    </a:p>
                  </a:txBody>
                  <a:tcPr marL="36408" marR="36408" marT="36408" marB="36408" anchor="ctr">
                    <a:lnL>
                      <a:noFill/>
                    </a:lnL>
                    <a:lnR>
                      <a:noFill/>
                    </a:lnR>
                    <a:lnT>
                      <a:noFill/>
                    </a:lnT>
                    <a:lnB>
                      <a:noFill/>
                    </a:lnB>
                    <a:solidFill>
                      <a:srgbClr val="4CB96B"/>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Q</a:t>
                      </a:r>
                    </a:p>
                  </a:txBody>
                  <a:tcPr marL="36408" marR="36408" marT="36408" marB="36408" anchor="ctr">
                    <a:lnL>
                      <a:noFill/>
                    </a:lnL>
                    <a:lnR>
                      <a:noFill/>
                    </a:lnR>
                    <a:lnT>
                      <a:noFill/>
                    </a:lnT>
                    <a:lnB>
                      <a:noFill/>
                    </a:lnB>
                    <a:solidFill>
                      <a:srgbClr val="4CB96B"/>
                    </a:solidFill>
                  </a:tcPr>
                </a:tc>
                <a:tc>
                  <a:txBody>
                    <a:bodyPr/>
                    <a:lstStyle/>
                    <a:p>
                      <a:pPr algn="l" fontAlgn="base"/>
                      <a:r>
                        <a:rPr lang="en-IN" sz="1400" b="0" dirty="0">
                          <a:effectLst/>
                          <a:latin typeface="Times New Roman" panose="02020603050405020304" pitchFamily="18" charset="0"/>
                          <a:cs typeface="Times New Roman" panose="02020603050405020304" pitchFamily="18" charset="0"/>
                        </a:rPr>
                        <a:t>Operation</a:t>
                      </a:r>
                    </a:p>
                  </a:txBody>
                  <a:tcPr marL="36408" marR="36408" marT="36408" marB="36408" anchor="ctr">
                    <a:lnL>
                      <a:noFill/>
                    </a:lnL>
                    <a:lnR>
                      <a:noFill/>
                    </a:lnR>
                    <a:lnT>
                      <a:noFill/>
                    </a:lnT>
                    <a:lnB>
                      <a:noFill/>
                    </a:lnB>
                    <a:solidFill>
                      <a:srgbClr val="4CB96B"/>
                    </a:solidFill>
                  </a:tcPr>
                </a:tc>
                <a:extLst>
                  <a:ext uri="{0D108BD9-81ED-4DB2-BD59-A6C34878D82A}">
                    <a16:rowId xmlns:a16="http://schemas.microsoft.com/office/drawing/2014/main" xmlns="" val="1131860464"/>
                  </a:ext>
                </a:extLst>
              </a:tr>
              <a:tr h="327263">
                <a:tc>
                  <a:txBody>
                    <a:bodyPr/>
                    <a:lstStyle/>
                    <a:p>
                      <a:pPr algn="l" fontAlgn="base"/>
                      <a:r>
                        <a:rPr lang="en-IN" sz="1400" b="0">
                          <a:effectLst/>
                          <a:latin typeface="Times New Roman" panose="02020603050405020304" pitchFamily="18" charset="0"/>
                          <a:cs typeface="Times New Roman" panose="02020603050405020304" pitchFamily="18" charset="0"/>
                        </a:rPr>
                        <a:t>4</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00011</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00000</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dirty="0">
                          <a:effectLst/>
                          <a:latin typeface="Times New Roman" panose="02020603050405020304" pitchFamily="18" charset="0"/>
                          <a:cs typeface="Times New Roman" panose="02020603050405020304" pitchFamily="18" charset="0"/>
                        </a:rPr>
                        <a:t>1011</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dirty="0">
                          <a:effectLst/>
                          <a:latin typeface="Times New Roman" panose="02020603050405020304" pitchFamily="18" charset="0"/>
                          <a:cs typeface="Times New Roman" panose="02020603050405020304" pitchFamily="18" charset="0"/>
                        </a:rPr>
                        <a:t>initialize</a:t>
                      </a:r>
                    </a:p>
                  </a:txBody>
                  <a:tcPr marL="45510" marR="45510" marT="63714" marB="63714" anchor="ctr">
                    <a:lnL>
                      <a:noFill/>
                    </a:lnL>
                    <a:lnR>
                      <a:noFill/>
                    </a:lnR>
                    <a:lnT>
                      <a:noFill/>
                    </a:lnT>
                    <a:lnB>
                      <a:noFill/>
                    </a:lnB>
                    <a:solidFill>
                      <a:srgbClr val="FFFFFF"/>
                    </a:solidFill>
                  </a:tcPr>
                </a:tc>
                <a:extLst>
                  <a:ext uri="{0D108BD9-81ED-4DB2-BD59-A6C34878D82A}">
                    <a16:rowId xmlns:a16="http://schemas.microsoft.com/office/drawing/2014/main" xmlns="" val="3251625517"/>
                  </a:ext>
                </a:extLst>
              </a:tr>
              <a:tr h="398594">
                <a:tc>
                  <a:txBody>
                    <a:bodyPr/>
                    <a:lstStyle/>
                    <a:p>
                      <a:pPr algn="l" fontAlgn="base"/>
                      <a:endParaRPr lang="en-IN" sz="1400" b="0">
                        <a:effectLst/>
                        <a:latin typeface="Times New Roman" panose="02020603050405020304" pitchFamily="18" charset="0"/>
                        <a:cs typeface="Times New Roman" panose="02020603050405020304" pitchFamily="18" charset="0"/>
                      </a:endParaRPr>
                    </a:p>
                  </a:txBody>
                  <a:tcPr marL="45510" marR="45510" marT="63714" marB="63714" anchor="ctr">
                    <a:lnL>
                      <a:noFill/>
                    </a:lnL>
                    <a:lnR>
                      <a:noFill/>
                    </a:lnR>
                    <a:lnT>
                      <a:noFill/>
                    </a:lnT>
                    <a:lnB>
                      <a:noFill/>
                    </a:lnB>
                    <a:solidFill>
                      <a:srgbClr val="FFFFFF"/>
                    </a:solidFill>
                  </a:tcPr>
                </a:tc>
                <a:tc>
                  <a:txBody>
                    <a:bodyPr/>
                    <a:lstStyle/>
                    <a:p>
                      <a:pPr algn="l" fontAlgn="base"/>
                      <a:r>
                        <a:rPr lang="en-IN" sz="1400" b="0" dirty="0">
                          <a:effectLst/>
                          <a:latin typeface="Times New Roman" panose="02020603050405020304" pitchFamily="18" charset="0"/>
                          <a:cs typeface="Times New Roman" panose="02020603050405020304" pitchFamily="18" charset="0"/>
                        </a:rPr>
                        <a:t>00011</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00001</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011_</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dirty="0">
                          <a:effectLst/>
                          <a:latin typeface="Times New Roman" panose="02020603050405020304" pitchFamily="18" charset="0"/>
                          <a:cs typeface="Times New Roman" panose="02020603050405020304" pitchFamily="18" charset="0"/>
                        </a:rPr>
                        <a:t>shift left AQ</a:t>
                      </a:r>
                    </a:p>
                  </a:txBody>
                  <a:tcPr marL="45510" marR="45510" marT="63714" marB="63714" anchor="ctr">
                    <a:lnL>
                      <a:noFill/>
                    </a:lnL>
                    <a:lnR>
                      <a:noFill/>
                    </a:lnR>
                    <a:lnT>
                      <a:noFill/>
                    </a:lnT>
                    <a:lnB>
                      <a:noFill/>
                    </a:lnB>
                    <a:solidFill>
                      <a:srgbClr val="FFFFFF"/>
                    </a:solidFill>
                  </a:tcPr>
                </a:tc>
                <a:extLst>
                  <a:ext uri="{0D108BD9-81ED-4DB2-BD59-A6C34878D82A}">
                    <a16:rowId xmlns:a16="http://schemas.microsoft.com/office/drawing/2014/main" xmlns="" val="3582293623"/>
                  </a:ext>
                </a:extLst>
              </a:tr>
              <a:tr h="327263">
                <a:tc>
                  <a:txBody>
                    <a:bodyPr/>
                    <a:lstStyle/>
                    <a:p>
                      <a:pPr algn="l" fontAlgn="base"/>
                      <a:endParaRPr lang="en-IN" sz="1400" b="0">
                        <a:effectLst/>
                        <a:latin typeface="Times New Roman" panose="02020603050405020304" pitchFamily="18" charset="0"/>
                        <a:cs typeface="Times New Roman" panose="02020603050405020304" pitchFamily="18" charset="0"/>
                      </a:endParaRP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00011</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11110</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011_</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dirty="0">
                          <a:effectLst/>
                          <a:latin typeface="Times New Roman" panose="02020603050405020304" pitchFamily="18" charset="0"/>
                          <a:cs typeface="Times New Roman" panose="02020603050405020304" pitchFamily="18" charset="0"/>
                        </a:rPr>
                        <a:t>A=A-M</a:t>
                      </a:r>
                    </a:p>
                  </a:txBody>
                  <a:tcPr marL="45510" marR="45510" marT="63714" marB="63714" anchor="ctr">
                    <a:lnL>
                      <a:noFill/>
                    </a:lnL>
                    <a:lnR>
                      <a:noFill/>
                    </a:lnR>
                    <a:lnT>
                      <a:noFill/>
                    </a:lnT>
                    <a:lnB>
                      <a:noFill/>
                    </a:lnB>
                    <a:solidFill>
                      <a:srgbClr val="FFFFFF"/>
                    </a:solidFill>
                  </a:tcPr>
                </a:tc>
                <a:extLst>
                  <a:ext uri="{0D108BD9-81ED-4DB2-BD59-A6C34878D82A}">
                    <a16:rowId xmlns:a16="http://schemas.microsoft.com/office/drawing/2014/main" xmlns="" val="2170300763"/>
                  </a:ext>
                </a:extLst>
              </a:tr>
              <a:tr h="552062">
                <a:tc>
                  <a:txBody>
                    <a:bodyPr/>
                    <a:lstStyle/>
                    <a:p>
                      <a:pPr algn="l" fontAlgn="base"/>
                      <a:endParaRPr lang="en-IN" sz="1400" b="0">
                        <a:effectLst/>
                        <a:latin typeface="Times New Roman" panose="02020603050405020304" pitchFamily="18" charset="0"/>
                        <a:cs typeface="Times New Roman" panose="02020603050405020304" pitchFamily="18" charset="0"/>
                      </a:endParaRP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00011</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00001</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0110</a:t>
                      </a:r>
                    </a:p>
                  </a:txBody>
                  <a:tcPr marL="45510" marR="45510" marT="63714" marB="63714" anchor="ctr">
                    <a:lnL>
                      <a:noFill/>
                    </a:lnL>
                    <a:lnR>
                      <a:noFill/>
                    </a:lnR>
                    <a:lnT>
                      <a:noFill/>
                    </a:lnT>
                    <a:lnB>
                      <a:noFill/>
                    </a:lnB>
                    <a:solidFill>
                      <a:srgbClr val="FFFFFF"/>
                    </a:solidFill>
                  </a:tcPr>
                </a:tc>
                <a:tc>
                  <a:txBody>
                    <a:bodyPr/>
                    <a:lstStyle/>
                    <a:p>
                      <a:pPr algn="l" fontAlgn="base"/>
                      <a:r>
                        <a:rPr lang="en-US" sz="1400" b="0">
                          <a:effectLst/>
                          <a:latin typeface="Times New Roman" panose="02020603050405020304" pitchFamily="18" charset="0"/>
                          <a:cs typeface="Times New Roman" panose="02020603050405020304" pitchFamily="18" charset="0"/>
                        </a:rPr>
                        <a:t>Q[0]=0 And restore A</a:t>
                      </a:r>
                    </a:p>
                  </a:txBody>
                  <a:tcPr marL="45510" marR="45510" marT="63714" marB="63714" anchor="ctr">
                    <a:lnL>
                      <a:noFill/>
                    </a:lnL>
                    <a:lnR>
                      <a:noFill/>
                    </a:lnR>
                    <a:lnT>
                      <a:noFill/>
                    </a:lnT>
                    <a:lnB>
                      <a:noFill/>
                    </a:lnB>
                    <a:solidFill>
                      <a:srgbClr val="FFFFFF"/>
                    </a:solidFill>
                  </a:tcPr>
                </a:tc>
                <a:extLst>
                  <a:ext uri="{0D108BD9-81ED-4DB2-BD59-A6C34878D82A}">
                    <a16:rowId xmlns:a16="http://schemas.microsoft.com/office/drawing/2014/main" xmlns="" val="1205825235"/>
                  </a:ext>
                </a:extLst>
              </a:tr>
              <a:tr h="398594">
                <a:tc>
                  <a:txBody>
                    <a:bodyPr/>
                    <a:lstStyle/>
                    <a:p>
                      <a:pPr algn="l" fontAlgn="base"/>
                      <a:r>
                        <a:rPr lang="en-IN" sz="1400" b="0">
                          <a:effectLst/>
                          <a:latin typeface="Times New Roman" panose="02020603050405020304" pitchFamily="18" charset="0"/>
                          <a:cs typeface="Times New Roman" panose="02020603050405020304" pitchFamily="18" charset="0"/>
                        </a:rPr>
                        <a:t>3</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00011</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00010</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110_</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shift left AQ</a:t>
                      </a:r>
                    </a:p>
                  </a:txBody>
                  <a:tcPr marL="45510" marR="45510" marT="63714" marB="63714" anchor="ctr">
                    <a:lnL>
                      <a:noFill/>
                    </a:lnL>
                    <a:lnR>
                      <a:noFill/>
                    </a:lnR>
                    <a:lnT>
                      <a:noFill/>
                    </a:lnT>
                    <a:lnB>
                      <a:noFill/>
                    </a:lnB>
                    <a:solidFill>
                      <a:srgbClr val="FFFFFF"/>
                    </a:solidFill>
                  </a:tcPr>
                </a:tc>
                <a:extLst>
                  <a:ext uri="{0D108BD9-81ED-4DB2-BD59-A6C34878D82A}">
                    <a16:rowId xmlns:a16="http://schemas.microsoft.com/office/drawing/2014/main" xmlns="" val="1337787875"/>
                  </a:ext>
                </a:extLst>
              </a:tr>
              <a:tr h="327263">
                <a:tc>
                  <a:txBody>
                    <a:bodyPr/>
                    <a:lstStyle/>
                    <a:p>
                      <a:pPr algn="l" fontAlgn="base"/>
                      <a:endParaRPr lang="en-IN" sz="1400" b="0">
                        <a:effectLst/>
                        <a:latin typeface="Times New Roman" panose="02020603050405020304" pitchFamily="18" charset="0"/>
                        <a:cs typeface="Times New Roman" panose="02020603050405020304" pitchFamily="18" charset="0"/>
                      </a:endParaRP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00011</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11111</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110_</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A=A-M</a:t>
                      </a:r>
                    </a:p>
                  </a:txBody>
                  <a:tcPr marL="45510" marR="45510" marT="63714" marB="63714" anchor="ctr">
                    <a:lnL>
                      <a:noFill/>
                    </a:lnL>
                    <a:lnR>
                      <a:noFill/>
                    </a:lnR>
                    <a:lnT>
                      <a:noFill/>
                    </a:lnT>
                    <a:lnB>
                      <a:noFill/>
                    </a:lnB>
                    <a:solidFill>
                      <a:srgbClr val="FFFFFF"/>
                    </a:solidFill>
                  </a:tcPr>
                </a:tc>
                <a:extLst>
                  <a:ext uri="{0D108BD9-81ED-4DB2-BD59-A6C34878D82A}">
                    <a16:rowId xmlns:a16="http://schemas.microsoft.com/office/drawing/2014/main" xmlns="" val="431678493"/>
                  </a:ext>
                </a:extLst>
              </a:tr>
              <a:tr h="327263">
                <a:tc>
                  <a:txBody>
                    <a:bodyPr/>
                    <a:lstStyle/>
                    <a:p>
                      <a:pPr algn="l" fontAlgn="base"/>
                      <a:endParaRPr lang="en-IN" sz="1400" b="0">
                        <a:effectLst/>
                        <a:latin typeface="Times New Roman" panose="02020603050405020304" pitchFamily="18" charset="0"/>
                        <a:cs typeface="Times New Roman" panose="02020603050405020304" pitchFamily="18" charset="0"/>
                      </a:endParaRP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00011</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00010</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1100</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Q[0]=0</a:t>
                      </a:r>
                    </a:p>
                  </a:txBody>
                  <a:tcPr marL="45510" marR="45510" marT="63714" marB="63714" anchor="ctr">
                    <a:lnL>
                      <a:noFill/>
                    </a:lnL>
                    <a:lnR>
                      <a:noFill/>
                    </a:lnR>
                    <a:lnT>
                      <a:noFill/>
                    </a:lnT>
                    <a:lnB>
                      <a:noFill/>
                    </a:lnB>
                    <a:solidFill>
                      <a:srgbClr val="FFFFFF"/>
                    </a:solidFill>
                  </a:tcPr>
                </a:tc>
                <a:extLst>
                  <a:ext uri="{0D108BD9-81ED-4DB2-BD59-A6C34878D82A}">
                    <a16:rowId xmlns:a16="http://schemas.microsoft.com/office/drawing/2014/main" xmlns="" val="3362579480"/>
                  </a:ext>
                </a:extLst>
              </a:tr>
              <a:tr h="398594">
                <a:tc>
                  <a:txBody>
                    <a:bodyPr/>
                    <a:lstStyle/>
                    <a:p>
                      <a:pPr algn="l" fontAlgn="base"/>
                      <a:r>
                        <a:rPr lang="en-IN" sz="1400" b="0">
                          <a:effectLst/>
                          <a:latin typeface="Times New Roman" panose="02020603050405020304" pitchFamily="18" charset="0"/>
                          <a:cs typeface="Times New Roman" panose="02020603050405020304" pitchFamily="18" charset="0"/>
                        </a:rPr>
                        <a:t>2</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00011</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00101</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100_</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shift left AQ</a:t>
                      </a:r>
                    </a:p>
                  </a:txBody>
                  <a:tcPr marL="45510" marR="45510" marT="63714" marB="63714" anchor="ctr">
                    <a:lnL>
                      <a:noFill/>
                    </a:lnL>
                    <a:lnR>
                      <a:noFill/>
                    </a:lnR>
                    <a:lnT>
                      <a:noFill/>
                    </a:lnT>
                    <a:lnB>
                      <a:noFill/>
                    </a:lnB>
                    <a:solidFill>
                      <a:srgbClr val="FFFFFF"/>
                    </a:solidFill>
                  </a:tcPr>
                </a:tc>
                <a:extLst>
                  <a:ext uri="{0D108BD9-81ED-4DB2-BD59-A6C34878D82A}">
                    <a16:rowId xmlns:a16="http://schemas.microsoft.com/office/drawing/2014/main" xmlns="" val="3315304918"/>
                  </a:ext>
                </a:extLst>
              </a:tr>
              <a:tr h="327263">
                <a:tc>
                  <a:txBody>
                    <a:bodyPr/>
                    <a:lstStyle/>
                    <a:p>
                      <a:pPr algn="l" fontAlgn="base"/>
                      <a:endParaRPr lang="en-IN" sz="1400" b="0">
                        <a:effectLst/>
                        <a:latin typeface="Times New Roman" panose="02020603050405020304" pitchFamily="18" charset="0"/>
                        <a:cs typeface="Times New Roman" panose="02020603050405020304" pitchFamily="18" charset="0"/>
                      </a:endParaRP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00011</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00010</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100_</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A=A-M</a:t>
                      </a:r>
                    </a:p>
                  </a:txBody>
                  <a:tcPr marL="45510" marR="45510" marT="63714" marB="63714" anchor="ctr">
                    <a:lnL>
                      <a:noFill/>
                    </a:lnL>
                    <a:lnR>
                      <a:noFill/>
                    </a:lnR>
                    <a:lnT>
                      <a:noFill/>
                    </a:lnT>
                    <a:lnB>
                      <a:noFill/>
                    </a:lnB>
                    <a:solidFill>
                      <a:srgbClr val="FFFFFF"/>
                    </a:solidFill>
                  </a:tcPr>
                </a:tc>
                <a:extLst>
                  <a:ext uri="{0D108BD9-81ED-4DB2-BD59-A6C34878D82A}">
                    <a16:rowId xmlns:a16="http://schemas.microsoft.com/office/drawing/2014/main" xmlns="" val="2482045476"/>
                  </a:ext>
                </a:extLst>
              </a:tr>
              <a:tr h="327263">
                <a:tc>
                  <a:txBody>
                    <a:bodyPr/>
                    <a:lstStyle/>
                    <a:p>
                      <a:pPr algn="l" fontAlgn="base"/>
                      <a:endParaRPr lang="en-IN" sz="1400" b="0">
                        <a:effectLst/>
                        <a:latin typeface="Times New Roman" panose="02020603050405020304" pitchFamily="18" charset="0"/>
                        <a:cs typeface="Times New Roman" panose="02020603050405020304" pitchFamily="18" charset="0"/>
                      </a:endParaRP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00011</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00010</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1001</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Q[0]=1</a:t>
                      </a:r>
                    </a:p>
                  </a:txBody>
                  <a:tcPr marL="45510" marR="45510" marT="63714" marB="63714" anchor="ctr">
                    <a:lnL>
                      <a:noFill/>
                    </a:lnL>
                    <a:lnR>
                      <a:noFill/>
                    </a:lnR>
                    <a:lnT>
                      <a:noFill/>
                    </a:lnT>
                    <a:lnB>
                      <a:noFill/>
                    </a:lnB>
                    <a:solidFill>
                      <a:srgbClr val="FFFFFF"/>
                    </a:solidFill>
                  </a:tcPr>
                </a:tc>
                <a:extLst>
                  <a:ext uri="{0D108BD9-81ED-4DB2-BD59-A6C34878D82A}">
                    <a16:rowId xmlns:a16="http://schemas.microsoft.com/office/drawing/2014/main" xmlns="" val="2077332596"/>
                  </a:ext>
                </a:extLst>
              </a:tr>
              <a:tr h="398594">
                <a:tc>
                  <a:txBody>
                    <a:bodyPr/>
                    <a:lstStyle/>
                    <a:p>
                      <a:pPr algn="l" fontAlgn="base"/>
                      <a:r>
                        <a:rPr lang="en-IN" sz="1400" b="0">
                          <a:effectLst/>
                          <a:latin typeface="Times New Roman" panose="02020603050405020304" pitchFamily="18" charset="0"/>
                          <a:cs typeface="Times New Roman" panose="02020603050405020304" pitchFamily="18" charset="0"/>
                        </a:rPr>
                        <a:t>1</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00011</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00101</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001_</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shift left AQ</a:t>
                      </a:r>
                    </a:p>
                  </a:txBody>
                  <a:tcPr marL="45510" marR="45510" marT="63714" marB="63714" anchor="ctr">
                    <a:lnL>
                      <a:noFill/>
                    </a:lnL>
                    <a:lnR>
                      <a:noFill/>
                    </a:lnR>
                    <a:lnT>
                      <a:noFill/>
                    </a:lnT>
                    <a:lnB>
                      <a:noFill/>
                    </a:lnB>
                    <a:solidFill>
                      <a:srgbClr val="FFFFFF"/>
                    </a:solidFill>
                  </a:tcPr>
                </a:tc>
                <a:extLst>
                  <a:ext uri="{0D108BD9-81ED-4DB2-BD59-A6C34878D82A}">
                    <a16:rowId xmlns:a16="http://schemas.microsoft.com/office/drawing/2014/main" xmlns="" val="2371231134"/>
                  </a:ext>
                </a:extLst>
              </a:tr>
              <a:tr h="327263">
                <a:tc>
                  <a:txBody>
                    <a:bodyPr/>
                    <a:lstStyle/>
                    <a:p>
                      <a:pPr algn="l" fontAlgn="base"/>
                      <a:endParaRPr lang="en-IN" sz="1400" b="0">
                        <a:effectLst/>
                        <a:latin typeface="Times New Roman" panose="02020603050405020304" pitchFamily="18" charset="0"/>
                        <a:cs typeface="Times New Roman" panose="02020603050405020304" pitchFamily="18" charset="0"/>
                      </a:endParaRP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00011</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00010</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001_</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A=A-M</a:t>
                      </a:r>
                    </a:p>
                  </a:txBody>
                  <a:tcPr marL="45510" marR="45510" marT="63714" marB="63714" anchor="ctr">
                    <a:lnL>
                      <a:noFill/>
                    </a:lnL>
                    <a:lnR>
                      <a:noFill/>
                    </a:lnR>
                    <a:lnT>
                      <a:noFill/>
                    </a:lnT>
                    <a:lnB>
                      <a:noFill/>
                    </a:lnB>
                    <a:solidFill>
                      <a:srgbClr val="FFFFFF"/>
                    </a:solidFill>
                  </a:tcPr>
                </a:tc>
                <a:extLst>
                  <a:ext uri="{0D108BD9-81ED-4DB2-BD59-A6C34878D82A}">
                    <a16:rowId xmlns:a16="http://schemas.microsoft.com/office/drawing/2014/main" xmlns="" val="121790897"/>
                  </a:ext>
                </a:extLst>
              </a:tr>
              <a:tr h="327263">
                <a:tc>
                  <a:txBody>
                    <a:bodyPr/>
                    <a:lstStyle/>
                    <a:p>
                      <a:pPr algn="l" fontAlgn="base"/>
                      <a:endParaRPr lang="en-IN" sz="1400" b="0">
                        <a:effectLst/>
                        <a:latin typeface="Times New Roman" panose="02020603050405020304" pitchFamily="18" charset="0"/>
                        <a:cs typeface="Times New Roman" panose="02020603050405020304" pitchFamily="18" charset="0"/>
                      </a:endParaRP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00011</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00010</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a:effectLst/>
                          <a:latin typeface="Times New Roman" panose="02020603050405020304" pitchFamily="18" charset="0"/>
                          <a:cs typeface="Times New Roman" panose="02020603050405020304" pitchFamily="18" charset="0"/>
                        </a:rPr>
                        <a:t>0011</a:t>
                      </a:r>
                    </a:p>
                  </a:txBody>
                  <a:tcPr marL="45510" marR="45510" marT="63714" marB="63714" anchor="ctr">
                    <a:lnL>
                      <a:noFill/>
                    </a:lnL>
                    <a:lnR>
                      <a:noFill/>
                    </a:lnR>
                    <a:lnT>
                      <a:noFill/>
                    </a:lnT>
                    <a:lnB>
                      <a:noFill/>
                    </a:lnB>
                    <a:solidFill>
                      <a:srgbClr val="FFFFFF"/>
                    </a:solidFill>
                  </a:tcPr>
                </a:tc>
                <a:tc>
                  <a:txBody>
                    <a:bodyPr/>
                    <a:lstStyle/>
                    <a:p>
                      <a:pPr algn="l" fontAlgn="base"/>
                      <a:r>
                        <a:rPr lang="en-IN" sz="1400" b="0" dirty="0">
                          <a:effectLst/>
                          <a:latin typeface="Times New Roman" panose="02020603050405020304" pitchFamily="18" charset="0"/>
                          <a:cs typeface="Times New Roman" panose="02020603050405020304" pitchFamily="18" charset="0"/>
                        </a:rPr>
                        <a:t>Q[0]=1</a:t>
                      </a:r>
                    </a:p>
                  </a:txBody>
                  <a:tcPr marL="45510" marR="45510" marT="63714" marB="63714" anchor="ctr">
                    <a:lnL>
                      <a:noFill/>
                    </a:lnL>
                    <a:lnR>
                      <a:noFill/>
                    </a:lnR>
                    <a:lnT>
                      <a:noFill/>
                    </a:lnT>
                    <a:lnB>
                      <a:noFill/>
                    </a:lnB>
                    <a:solidFill>
                      <a:srgbClr val="FFFFFF"/>
                    </a:solidFill>
                  </a:tcPr>
                </a:tc>
                <a:extLst>
                  <a:ext uri="{0D108BD9-81ED-4DB2-BD59-A6C34878D82A}">
                    <a16:rowId xmlns:a16="http://schemas.microsoft.com/office/drawing/2014/main" xmlns="" val="1800616940"/>
                  </a:ext>
                </a:extLst>
              </a:tr>
            </a:tbl>
          </a:graphicData>
        </a:graphic>
      </p:graphicFrame>
      <p:sp>
        <p:nvSpPr>
          <p:cNvPr id="5" name="Rectangle 2">
            <a:extLst>
              <a:ext uri="{FF2B5EF4-FFF2-40B4-BE49-F238E27FC236}">
                <a16:creationId xmlns:a16="http://schemas.microsoft.com/office/drawing/2014/main" xmlns="" id="{3577557F-70C5-9B01-24C7-7A6F7AD3175B}"/>
              </a:ext>
            </a:extLst>
          </p:cNvPr>
          <p:cNvSpPr>
            <a:spLocks noChangeArrowheads="1"/>
          </p:cNvSpPr>
          <p:nvPr/>
        </p:nvSpPr>
        <p:spPr bwMode="auto">
          <a:xfrm>
            <a:off x="659596" y="5515938"/>
            <a:ext cx="747153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sz="2000" dirty="0">
                <a:solidFill>
                  <a:srgbClr val="273239"/>
                </a:solidFill>
                <a:latin typeface="Times New Roman" panose="02020603050405020304" pitchFamily="18" charset="0"/>
                <a:cs typeface="Times New Roman" panose="02020603050405020304" pitchFamily="18" charset="0"/>
              </a:rPr>
              <a:t>Remember to restore the value of A most significant bit of A is 1. As that register Q contain the quotient, i.e. 3 and register A contain remainder 2.</a:t>
            </a: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83713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C6A8969-D636-2C6E-D589-F8AE41B40991}"/>
              </a:ext>
            </a:extLst>
          </p:cNvPr>
          <p:cNvSpPr txBox="1"/>
          <p:nvPr/>
        </p:nvSpPr>
        <p:spPr>
          <a:xfrm>
            <a:off x="619173" y="1845271"/>
            <a:ext cx="7962119" cy="3477875"/>
          </a:xfrm>
          <a:prstGeom prst="rect">
            <a:avLst/>
          </a:prstGeom>
          <a:noFill/>
        </p:spPr>
        <p:txBody>
          <a:bodyPr wrap="square">
            <a:spAutoFit/>
          </a:bodyPr>
          <a:lstStyle/>
          <a:p>
            <a:pPr algn="just" fontAlgn="base"/>
            <a:r>
              <a:rPr lang="en-US" sz="2000" b="0" i="0" dirty="0">
                <a:solidFill>
                  <a:srgbClr val="333333"/>
                </a:solidFill>
                <a:effectLst/>
                <a:latin typeface="Times New Roman" pitchFamily="18" charset="0"/>
                <a:cs typeface="Times New Roman" pitchFamily="18" charset="0"/>
              </a:rPr>
              <a:t>Instead of the quotient digit set {0, 1}, the set {-1, 1} is used by the non-restoring division. The non-restoring division algorithm is more complex as compared to the restoring division algorithm. But when we implement this algorithm in hardware, it has an advantage, i.e., it contains only one decision and addition/subtraction per quotient bit. After performing the subtraction operation, there will not be any restoring steps. Due to this, the numbers of operations basically cut down up to half. Because of the less operation, the execution of this algorithm will be fast. This algorithm basically performs simple operations such as addition, subtraction. In this method, we will use the sign bit of register A. 0 is the starting value/bit of register A.</a:t>
            </a:r>
            <a:endParaRPr lang="en-IN" sz="2000" dirty="0">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F1AC3AFB-948A-C508-8B65-421A85263773}"/>
              </a:ext>
            </a:extLst>
          </p:cNvPr>
          <p:cNvSpPr txBox="1"/>
          <p:nvPr/>
        </p:nvSpPr>
        <p:spPr>
          <a:xfrm>
            <a:off x="773723" y="486676"/>
            <a:ext cx="7765366" cy="954107"/>
          </a:xfrm>
          <a:prstGeom prst="rect">
            <a:avLst/>
          </a:prstGeom>
          <a:noFill/>
        </p:spPr>
        <p:txBody>
          <a:bodyPr wrap="square">
            <a:spAutoFit/>
          </a:bodyPr>
          <a:lstStyle/>
          <a:p>
            <a:pPr algn="ctr"/>
            <a:r>
              <a:rPr lang="en-IN"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Non-Restoring Division Algorithm for Unsigned Integer</a:t>
            </a:r>
          </a:p>
        </p:txBody>
      </p:sp>
    </p:spTree>
    <p:extLst>
      <p:ext uri="{BB962C8B-B14F-4D97-AF65-F5344CB8AC3E}">
        <p14:creationId xmlns:p14="http://schemas.microsoft.com/office/powerpoint/2010/main" xmlns="" val="3719375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on-Restoring Division Algorithm for Unsigned Integer">
            <a:extLst>
              <a:ext uri="{FF2B5EF4-FFF2-40B4-BE49-F238E27FC236}">
                <a16:creationId xmlns:a16="http://schemas.microsoft.com/office/drawing/2014/main" xmlns="" id="{52A6CB02-C70B-22D4-3E2A-765D7EA2A38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9317" y="962269"/>
            <a:ext cx="7807569" cy="5715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CF0E3E76-9F88-481D-2C14-5E4C7F384609}"/>
              </a:ext>
            </a:extLst>
          </p:cNvPr>
          <p:cNvSpPr txBox="1"/>
          <p:nvPr/>
        </p:nvSpPr>
        <p:spPr>
          <a:xfrm>
            <a:off x="441569" y="180731"/>
            <a:ext cx="7956843" cy="400110"/>
          </a:xfrm>
          <a:prstGeom prst="rect">
            <a:avLst/>
          </a:prstGeom>
          <a:noFill/>
        </p:spPr>
        <p:txBody>
          <a:bodyPr wrap="square">
            <a:spAutoFit/>
          </a:bodyPr>
          <a:lstStyle/>
          <a:p>
            <a:pPr algn="ctr"/>
            <a:r>
              <a:rPr lang="en-IN" sz="2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Flowchart of Non-Restoring Division Algorithm for Unsigned Integer</a:t>
            </a:r>
          </a:p>
        </p:txBody>
      </p:sp>
    </p:spTree>
    <p:extLst>
      <p:ext uri="{BB962C8B-B14F-4D97-AF65-F5344CB8AC3E}">
        <p14:creationId xmlns:p14="http://schemas.microsoft.com/office/powerpoint/2010/main" xmlns="" val="1063162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17C3EE2-A374-93DB-3252-A60413E6DBE7}"/>
              </a:ext>
            </a:extLst>
          </p:cNvPr>
          <p:cNvSpPr txBox="1"/>
          <p:nvPr/>
        </p:nvSpPr>
        <p:spPr>
          <a:xfrm>
            <a:off x="407963" y="1074539"/>
            <a:ext cx="8736037" cy="400110"/>
          </a:xfrm>
          <a:prstGeom prst="rect">
            <a:avLst/>
          </a:prstGeom>
          <a:noFill/>
        </p:spPr>
        <p:txBody>
          <a:bodyPr wrap="square">
            <a:spAutoFit/>
          </a:bodyPr>
          <a:lstStyle/>
          <a:p>
            <a:r>
              <a:rPr lang="en-US" sz="2000" b="1" dirty="0">
                <a:solidFill>
                  <a:srgbClr val="333333"/>
                </a:solidFill>
                <a:latin typeface="Times New Roman" panose="02020603050405020304" pitchFamily="18" charset="0"/>
                <a:cs typeface="Times New Roman" panose="02020603050405020304" pitchFamily="18" charset="0"/>
              </a:rPr>
              <a:t>Steps of the non-restoring division algorithm, which are described as follows:</a:t>
            </a:r>
            <a:endParaRPr lang="en-IN" sz="2000" b="1" dirty="0">
              <a:latin typeface="Times New Roman" panose="02020603050405020304" pitchFamily="18" charset="0"/>
              <a:cs typeface="Times New Roman" panose="02020603050405020304" pitchFamily="18" charset="0"/>
            </a:endParaRPr>
          </a:p>
        </p:txBody>
      </p:sp>
      <p:sp>
        <p:nvSpPr>
          <p:cNvPr id="9" name="Rectangle 1">
            <a:extLst>
              <a:ext uri="{FF2B5EF4-FFF2-40B4-BE49-F238E27FC236}">
                <a16:creationId xmlns:a16="http://schemas.microsoft.com/office/drawing/2014/main" xmlns="" id="{5D132DEA-9343-BD26-FEEF-A4B5D6768094}"/>
              </a:ext>
            </a:extLst>
          </p:cNvPr>
          <p:cNvSpPr>
            <a:spLocks noChangeArrowheads="1"/>
          </p:cNvSpPr>
          <p:nvPr/>
        </p:nvSpPr>
        <p:spPr bwMode="auto">
          <a:xfrm>
            <a:off x="363150" y="1786596"/>
            <a:ext cx="8077465" cy="4278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2000" b="1" dirty="0">
                <a:solidFill>
                  <a:srgbClr val="333333"/>
                </a:solidFill>
                <a:latin typeface="Times New Roman" panose="02020603050405020304" pitchFamily="18" charset="0"/>
                <a:cs typeface="Times New Roman" panose="02020603050405020304" pitchFamily="18" charset="0"/>
              </a:rPr>
              <a:t>Step 1:</a:t>
            </a:r>
            <a:r>
              <a:rPr lang="en-US" sz="2000" dirty="0">
                <a:solidFill>
                  <a:srgbClr val="333333"/>
                </a:solidFill>
                <a:latin typeface="Times New Roman" panose="02020603050405020304" pitchFamily="18" charset="0"/>
                <a:cs typeface="Times New Roman" panose="02020603050405020304" pitchFamily="18" charset="0"/>
              </a:rPr>
              <a:t> In this step, the corresponding value will be initialized to the registers, i.e., register A will contain value 0, register M will contain Divisor,</a:t>
            </a:r>
          </a:p>
          <a:p>
            <a:pPr algn="just"/>
            <a:r>
              <a:rPr lang="en-US" sz="2000" dirty="0">
                <a:solidFill>
                  <a:srgbClr val="333333"/>
                </a:solidFill>
                <a:latin typeface="Times New Roman" panose="02020603050405020304" pitchFamily="18" charset="0"/>
                <a:cs typeface="Times New Roman" panose="02020603050405020304" pitchFamily="18" charset="0"/>
              </a:rPr>
              <a:t> register Q will contain Dividend, and N is used to specify the number of bits in dividend.</a:t>
            </a:r>
          </a:p>
          <a:p>
            <a:pPr algn="just"/>
            <a:r>
              <a:rPr lang="en-US" sz="2000" b="1" dirty="0">
                <a:solidFill>
                  <a:srgbClr val="333333"/>
                </a:solidFill>
                <a:latin typeface="Times New Roman" panose="02020603050405020304" pitchFamily="18" charset="0"/>
                <a:cs typeface="Times New Roman" panose="02020603050405020304" pitchFamily="18" charset="0"/>
              </a:rPr>
              <a:t>Step 2:</a:t>
            </a:r>
            <a:r>
              <a:rPr lang="en-US" sz="2000" dirty="0">
                <a:solidFill>
                  <a:srgbClr val="333333"/>
                </a:solidFill>
                <a:latin typeface="Times New Roman" panose="02020603050405020304" pitchFamily="18" charset="0"/>
                <a:cs typeface="Times New Roman" panose="02020603050405020304" pitchFamily="18" charset="0"/>
              </a:rPr>
              <a:t> In this step, we will check the sign bit of A.</a:t>
            </a:r>
          </a:p>
          <a:p>
            <a:pPr algn="just"/>
            <a:r>
              <a:rPr lang="en-US" sz="2000" b="1" dirty="0">
                <a:solidFill>
                  <a:srgbClr val="333333"/>
                </a:solidFill>
                <a:latin typeface="Times New Roman" panose="02020603050405020304" pitchFamily="18" charset="0"/>
                <a:cs typeface="Times New Roman" panose="02020603050405020304" pitchFamily="18" charset="0"/>
              </a:rPr>
              <a:t>Step 3:</a:t>
            </a:r>
            <a:r>
              <a:rPr lang="en-US" sz="2000" dirty="0">
                <a:solidFill>
                  <a:srgbClr val="333333"/>
                </a:solidFill>
                <a:latin typeface="Times New Roman" panose="02020603050405020304" pitchFamily="18" charset="0"/>
                <a:cs typeface="Times New Roman" panose="02020603050405020304" pitchFamily="18" charset="0"/>
              </a:rPr>
              <a:t> If this bit of register A is 1, then shift the value of AQ through left, and perform A = A + M. If this bit is 0, then shift the value of AQ into</a:t>
            </a:r>
          </a:p>
          <a:p>
            <a:pPr algn="just"/>
            <a:r>
              <a:rPr lang="en-US" sz="2000" dirty="0">
                <a:solidFill>
                  <a:srgbClr val="333333"/>
                </a:solidFill>
                <a:latin typeface="Times New Roman" panose="02020603050405020304" pitchFamily="18" charset="0"/>
                <a:cs typeface="Times New Roman" panose="02020603050405020304" pitchFamily="18" charset="0"/>
              </a:rPr>
              <a:t> left and perform A = A - M. That means in case of 0, the 2's complement of M is added into register A, and the result is stored into A.</a:t>
            </a:r>
          </a:p>
          <a:p>
            <a:pPr algn="just"/>
            <a:r>
              <a:rPr lang="en-US" sz="2000" b="1" dirty="0">
                <a:solidFill>
                  <a:srgbClr val="333333"/>
                </a:solidFill>
                <a:latin typeface="Times New Roman" panose="02020603050405020304" pitchFamily="18" charset="0"/>
                <a:cs typeface="Times New Roman" panose="02020603050405020304" pitchFamily="18" charset="0"/>
              </a:rPr>
              <a:t>Step 4:</a:t>
            </a:r>
            <a:r>
              <a:rPr lang="en-US" sz="2000" dirty="0">
                <a:solidFill>
                  <a:srgbClr val="333333"/>
                </a:solidFill>
                <a:latin typeface="Times New Roman" panose="02020603050405020304" pitchFamily="18" charset="0"/>
                <a:cs typeface="Times New Roman" panose="02020603050405020304" pitchFamily="18" charset="0"/>
              </a:rPr>
              <a:t> Now, we will check the sign bit of A again.</a:t>
            </a:r>
          </a:p>
          <a:p>
            <a:pPr defTabSz="914400"/>
            <a:r>
              <a:rPr lang="en-US" altLang="en-US" dirty="0">
                <a:latin typeface="Times New Roman" panose="02020603050405020304" pitchFamily="18" charset="0"/>
                <a:cs typeface="Times New Roman" panose="02020603050405020304" pitchFamily="18" charset="0"/>
              </a:rPr>
              <a:t/>
            </a:r>
            <a:br>
              <a:rPr lang="en-US" altLang="en-US"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a:p>
            <a:pPr defTabSz="914400"/>
            <a:r>
              <a:rPr lang="en-US" altLang="en-US" dirty="0">
                <a:latin typeface="Times New Roman" panose="02020603050405020304" pitchFamily="18" charset="0"/>
                <a:cs typeface="Times New Roman" panose="02020603050405020304" pitchFamily="18" charset="0"/>
              </a:rPr>
              <a:t/>
            </a:r>
            <a:br>
              <a:rPr lang="en-US" altLang="en-US"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729277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353" y="1305342"/>
            <a:ext cx="8454683" cy="3477875"/>
          </a:xfrm>
          <a:prstGeom prst="rect">
            <a:avLst/>
          </a:prstGeom>
        </p:spPr>
        <p:txBody>
          <a:bodyPr wrap="square">
            <a:spAutoFit/>
          </a:bodyPr>
          <a:lstStyle/>
          <a:p>
            <a:pPr algn="just"/>
            <a:r>
              <a:rPr lang="en-US" sz="2000" b="1" dirty="0" smtClean="0">
                <a:solidFill>
                  <a:srgbClr val="333333"/>
                </a:solidFill>
                <a:latin typeface="Times New Roman" panose="02020603050405020304" pitchFamily="18" charset="0"/>
                <a:cs typeface="Times New Roman" panose="02020603050405020304" pitchFamily="18" charset="0"/>
              </a:rPr>
              <a:t>Step 5:</a:t>
            </a:r>
            <a:r>
              <a:rPr lang="en-US" sz="2000" dirty="0" smtClean="0">
                <a:solidFill>
                  <a:srgbClr val="333333"/>
                </a:solidFill>
                <a:latin typeface="Times New Roman" panose="02020603050405020304" pitchFamily="18" charset="0"/>
                <a:cs typeface="Times New Roman" panose="02020603050405020304" pitchFamily="18" charset="0"/>
              </a:rPr>
              <a:t> If this bit of register A is 1, then Q[0] will become 0. If this bit is 0, then Q[0] will become</a:t>
            </a:r>
          </a:p>
          <a:p>
            <a:pPr algn="just"/>
            <a:r>
              <a:rPr lang="en-US" sz="2000" dirty="0" smtClean="0">
                <a:solidFill>
                  <a:srgbClr val="333333"/>
                </a:solidFill>
                <a:latin typeface="Times New Roman" panose="02020603050405020304" pitchFamily="18" charset="0"/>
                <a:cs typeface="Times New Roman" panose="02020603050405020304" pitchFamily="18" charset="0"/>
              </a:rPr>
              <a:t> 1. Here Q[0] indicates the least significant bit of Q.</a:t>
            </a:r>
          </a:p>
          <a:p>
            <a:pPr algn="just"/>
            <a:r>
              <a:rPr lang="en-US" sz="2000" b="1" dirty="0" smtClean="0">
                <a:solidFill>
                  <a:srgbClr val="333333"/>
                </a:solidFill>
                <a:latin typeface="Times New Roman" panose="02020603050405020304" pitchFamily="18" charset="0"/>
                <a:cs typeface="Times New Roman" panose="02020603050405020304" pitchFamily="18" charset="0"/>
              </a:rPr>
              <a:t>Step 6:</a:t>
            </a:r>
            <a:r>
              <a:rPr lang="en-US" sz="2000" dirty="0" smtClean="0">
                <a:solidFill>
                  <a:srgbClr val="333333"/>
                </a:solidFill>
                <a:latin typeface="Times New Roman" panose="02020603050405020304" pitchFamily="18" charset="0"/>
                <a:cs typeface="Times New Roman" panose="02020603050405020304" pitchFamily="18" charset="0"/>
              </a:rPr>
              <a:t> After that, the value of N will be decremented. Here N is used as a counter.</a:t>
            </a:r>
          </a:p>
          <a:p>
            <a:pPr algn="just"/>
            <a:r>
              <a:rPr lang="en-US" sz="2000" b="1" dirty="0" smtClean="0">
                <a:solidFill>
                  <a:srgbClr val="333333"/>
                </a:solidFill>
                <a:latin typeface="Times New Roman" panose="02020603050405020304" pitchFamily="18" charset="0"/>
                <a:cs typeface="Times New Roman" panose="02020603050405020304" pitchFamily="18" charset="0"/>
              </a:rPr>
              <a:t>Step 7:</a:t>
            </a:r>
            <a:r>
              <a:rPr lang="en-US" sz="2000" dirty="0" smtClean="0">
                <a:solidFill>
                  <a:srgbClr val="333333"/>
                </a:solidFill>
                <a:latin typeface="Times New Roman" panose="02020603050405020304" pitchFamily="18" charset="0"/>
                <a:cs typeface="Times New Roman" panose="02020603050405020304" pitchFamily="18" charset="0"/>
              </a:rPr>
              <a:t> If the value of N = 0, then we will go to the next step. Otherwise, we have to again go </a:t>
            </a:r>
          </a:p>
          <a:p>
            <a:pPr algn="just"/>
            <a:r>
              <a:rPr lang="en-US" sz="2000" dirty="0" smtClean="0">
                <a:solidFill>
                  <a:srgbClr val="333333"/>
                </a:solidFill>
                <a:latin typeface="Times New Roman" panose="02020603050405020304" pitchFamily="18" charset="0"/>
                <a:cs typeface="Times New Roman" panose="02020603050405020304" pitchFamily="18" charset="0"/>
              </a:rPr>
              <a:t>to step 2.</a:t>
            </a:r>
          </a:p>
          <a:p>
            <a:pPr algn="just"/>
            <a:r>
              <a:rPr lang="en-US" sz="2000" b="1" dirty="0" smtClean="0">
                <a:solidFill>
                  <a:srgbClr val="333333"/>
                </a:solidFill>
                <a:latin typeface="Times New Roman" panose="02020603050405020304" pitchFamily="18" charset="0"/>
                <a:cs typeface="Times New Roman" panose="02020603050405020304" pitchFamily="18" charset="0"/>
              </a:rPr>
              <a:t>Step 8:</a:t>
            </a:r>
            <a:r>
              <a:rPr lang="en-US" sz="2000" dirty="0" smtClean="0">
                <a:solidFill>
                  <a:srgbClr val="333333"/>
                </a:solidFill>
                <a:latin typeface="Times New Roman" panose="02020603050405020304" pitchFamily="18" charset="0"/>
                <a:cs typeface="Times New Roman" panose="02020603050405020304" pitchFamily="18" charset="0"/>
              </a:rPr>
              <a:t> We will perform A = A + M if the sign bit of register A is 1.</a:t>
            </a:r>
          </a:p>
          <a:p>
            <a:pPr algn="just"/>
            <a:r>
              <a:rPr lang="en-US" sz="2000" b="1" dirty="0" smtClean="0">
                <a:solidFill>
                  <a:srgbClr val="333333"/>
                </a:solidFill>
                <a:latin typeface="Times New Roman" panose="02020603050405020304" pitchFamily="18" charset="0"/>
                <a:cs typeface="Times New Roman" panose="02020603050405020304" pitchFamily="18" charset="0"/>
              </a:rPr>
              <a:t>Step 9:</a:t>
            </a:r>
            <a:r>
              <a:rPr lang="en-US" sz="2000" dirty="0" smtClean="0">
                <a:solidFill>
                  <a:srgbClr val="333333"/>
                </a:solidFill>
                <a:latin typeface="Times New Roman" panose="02020603050405020304" pitchFamily="18" charset="0"/>
                <a:cs typeface="Times New Roman" panose="02020603050405020304" pitchFamily="18" charset="0"/>
              </a:rPr>
              <a:t> This is the last step. In this step, register A contains the remainder, and register Q contains the quotient.</a:t>
            </a:r>
            <a:endParaRPr lang="en-US" sz="2000" dirty="0">
              <a:solidFill>
                <a:srgbClr val="333333"/>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C4FB3380-F4EE-5818-597E-48D19C1700B5}"/>
              </a:ext>
            </a:extLst>
          </p:cNvPr>
          <p:cNvGraphicFramePr>
            <a:graphicFrameLocks noGrp="1"/>
          </p:cNvGraphicFramePr>
          <p:nvPr>
            <p:extLst>
              <p:ext uri="{D42A27DB-BD31-4B8C-83A1-F6EECF244321}">
                <p14:modId xmlns:p14="http://schemas.microsoft.com/office/powerpoint/2010/main" xmlns="" val="867109675"/>
              </p:ext>
            </p:extLst>
          </p:nvPr>
        </p:nvGraphicFramePr>
        <p:xfrm>
          <a:off x="667303" y="1063753"/>
          <a:ext cx="7069927" cy="4399204"/>
        </p:xfrm>
        <a:graphic>
          <a:graphicData uri="http://schemas.openxmlformats.org/drawingml/2006/table">
            <a:tbl>
              <a:tblPr/>
              <a:tblGrid>
                <a:gridCol w="517801">
                  <a:extLst>
                    <a:ext uri="{9D8B030D-6E8A-4147-A177-3AD203B41FA5}">
                      <a16:colId xmlns:a16="http://schemas.microsoft.com/office/drawing/2014/main" xmlns="" val="3060790134"/>
                    </a:ext>
                  </a:extLst>
                </a:gridCol>
                <a:gridCol w="1040633">
                  <a:extLst>
                    <a:ext uri="{9D8B030D-6E8A-4147-A177-3AD203B41FA5}">
                      <a16:colId xmlns:a16="http://schemas.microsoft.com/office/drawing/2014/main" xmlns="" val="1066484879"/>
                    </a:ext>
                  </a:extLst>
                </a:gridCol>
                <a:gridCol w="1300790">
                  <a:extLst>
                    <a:ext uri="{9D8B030D-6E8A-4147-A177-3AD203B41FA5}">
                      <a16:colId xmlns:a16="http://schemas.microsoft.com/office/drawing/2014/main" xmlns="" val="3599544354"/>
                    </a:ext>
                  </a:extLst>
                </a:gridCol>
                <a:gridCol w="1242977">
                  <a:extLst>
                    <a:ext uri="{9D8B030D-6E8A-4147-A177-3AD203B41FA5}">
                      <a16:colId xmlns:a16="http://schemas.microsoft.com/office/drawing/2014/main" xmlns="" val="3602542279"/>
                    </a:ext>
                  </a:extLst>
                </a:gridCol>
                <a:gridCol w="2967726">
                  <a:extLst>
                    <a:ext uri="{9D8B030D-6E8A-4147-A177-3AD203B41FA5}">
                      <a16:colId xmlns:a16="http://schemas.microsoft.com/office/drawing/2014/main" xmlns="" val="3090790495"/>
                    </a:ext>
                  </a:extLst>
                </a:gridCol>
              </a:tblGrid>
              <a:tr h="349951">
                <a:tc>
                  <a:txBody>
                    <a:bodyPr/>
                    <a:lstStyle/>
                    <a:p>
                      <a:pPr algn="l" fontAlgn="t"/>
                      <a:r>
                        <a:rPr lang="en-IN" sz="1500" dirty="0">
                          <a:solidFill>
                            <a:srgbClr val="000000"/>
                          </a:solidFill>
                          <a:effectLst/>
                          <a:latin typeface="times new roman" panose="02020603050405020304" pitchFamily="18" charset="0"/>
                        </a:rPr>
                        <a:t>N</a:t>
                      </a:r>
                    </a:p>
                  </a:txBody>
                  <a:tcPr marL="56244" marR="56244" marT="56244" marB="56244">
                    <a:lnL w="7620" cap="flat" cmpd="sng" algn="ctr">
                      <a:solidFill>
                        <a:srgbClr val="40E4CE"/>
                      </a:solidFill>
                      <a:prstDash val="solid"/>
                      <a:round/>
                      <a:headEnd type="none" w="med" len="med"/>
                      <a:tailEnd type="none" w="med" len="med"/>
                    </a:lnL>
                    <a:lnR w="7620" cap="flat" cmpd="sng" algn="ctr">
                      <a:solidFill>
                        <a:srgbClr val="40E4CE"/>
                      </a:solidFill>
                      <a:prstDash val="solid"/>
                      <a:round/>
                      <a:headEnd type="none" w="med" len="med"/>
                      <a:tailEnd type="none" w="med" len="med"/>
                    </a:lnR>
                    <a:lnT w="7620" cap="flat" cmpd="sng" algn="ctr">
                      <a:solidFill>
                        <a:srgbClr val="40E4C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500">
                          <a:solidFill>
                            <a:srgbClr val="000000"/>
                          </a:solidFill>
                          <a:effectLst/>
                          <a:latin typeface="times new roman" panose="02020603050405020304" pitchFamily="18" charset="0"/>
                        </a:rPr>
                        <a:t>M</a:t>
                      </a:r>
                    </a:p>
                  </a:txBody>
                  <a:tcPr marL="56244" marR="56244" marT="56244" marB="56244">
                    <a:lnL w="7620" cap="flat" cmpd="sng" algn="ctr">
                      <a:solidFill>
                        <a:srgbClr val="40E4CE"/>
                      </a:solidFill>
                      <a:prstDash val="solid"/>
                      <a:round/>
                      <a:headEnd type="none" w="med" len="med"/>
                      <a:tailEnd type="none" w="med" len="med"/>
                    </a:lnL>
                    <a:lnR w="7620" cap="flat" cmpd="sng" algn="ctr">
                      <a:solidFill>
                        <a:srgbClr val="40E4CE"/>
                      </a:solidFill>
                      <a:prstDash val="solid"/>
                      <a:round/>
                      <a:headEnd type="none" w="med" len="med"/>
                      <a:tailEnd type="none" w="med" len="med"/>
                    </a:lnR>
                    <a:lnT w="7620" cap="flat" cmpd="sng" algn="ctr">
                      <a:solidFill>
                        <a:srgbClr val="40E4C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500">
                          <a:solidFill>
                            <a:srgbClr val="000000"/>
                          </a:solidFill>
                          <a:effectLst/>
                          <a:latin typeface="times new roman" panose="02020603050405020304" pitchFamily="18" charset="0"/>
                        </a:rPr>
                        <a:t>A</a:t>
                      </a:r>
                    </a:p>
                  </a:txBody>
                  <a:tcPr marL="56244" marR="56244" marT="56244" marB="56244">
                    <a:lnL w="7620" cap="flat" cmpd="sng" algn="ctr">
                      <a:solidFill>
                        <a:srgbClr val="40E4CE"/>
                      </a:solidFill>
                      <a:prstDash val="solid"/>
                      <a:round/>
                      <a:headEnd type="none" w="med" len="med"/>
                      <a:tailEnd type="none" w="med" len="med"/>
                    </a:lnL>
                    <a:lnR w="7620" cap="flat" cmpd="sng" algn="ctr">
                      <a:solidFill>
                        <a:srgbClr val="40E4CE"/>
                      </a:solidFill>
                      <a:prstDash val="solid"/>
                      <a:round/>
                      <a:headEnd type="none" w="med" len="med"/>
                      <a:tailEnd type="none" w="med" len="med"/>
                    </a:lnR>
                    <a:lnT w="7620" cap="flat" cmpd="sng" algn="ctr">
                      <a:solidFill>
                        <a:srgbClr val="40E4C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500">
                          <a:solidFill>
                            <a:srgbClr val="000000"/>
                          </a:solidFill>
                          <a:effectLst/>
                          <a:latin typeface="times new roman" panose="02020603050405020304" pitchFamily="18" charset="0"/>
                        </a:rPr>
                        <a:t>Q</a:t>
                      </a:r>
                    </a:p>
                  </a:txBody>
                  <a:tcPr marL="56244" marR="56244" marT="56244" marB="56244">
                    <a:lnL w="7620" cap="flat" cmpd="sng" algn="ctr">
                      <a:solidFill>
                        <a:srgbClr val="40E4CE"/>
                      </a:solidFill>
                      <a:prstDash val="solid"/>
                      <a:round/>
                      <a:headEnd type="none" w="med" len="med"/>
                      <a:tailEnd type="none" w="med" len="med"/>
                    </a:lnL>
                    <a:lnR w="7620" cap="flat" cmpd="sng" algn="ctr">
                      <a:solidFill>
                        <a:srgbClr val="40E4CE"/>
                      </a:solidFill>
                      <a:prstDash val="solid"/>
                      <a:round/>
                      <a:headEnd type="none" w="med" len="med"/>
                      <a:tailEnd type="none" w="med" len="med"/>
                    </a:lnR>
                    <a:lnT w="7620" cap="flat" cmpd="sng" algn="ctr">
                      <a:solidFill>
                        <a:srgbClr val="40E4C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500" dirty="0">
                          <a:solidFill>
                            <a:srgbClr val="000000"/>
                          </a:solidFill>
                          <a:effectLst/>
                          <a:latin typeface="times new roman" panose="02020603050405020304" pitchFamily="18" charset="0"/>
                        </a:rPr>
                        <a:t>Action</a:t>
                      </a:r>
                    </a:p>
                  </a:txBody>
                  <a:tcPr marL="56244" marR="56244" marT="56244" marB="56244">
                    <a:lnL w="7620" cap="flat" cmpd="sng" algn="ctr">
                      <a:solidFill>
                        <a:srgbClr val="40E4CE"/>
                      </a:solidFill>
                      <a:prstDash val="solid"/>
                      <a:round/>
                      <a:headEnd type="none" w="med" len="med"/>
                      <a:tailEnd type="none" w="med" len="med"/>
                    </a:lnL>
                    <a:lnR w="7620" cap="flat" cmpd="sng" algn="ctr">
                      <a:solidFill>
                        <a:srgbClr val="40E4CE"/>
                      </a:solidFill>
                      <a:prstDash val="solid"/>
                      <a:round/>
                      <a:headEnd type="none" w="med" len="med"/>
                      <a:tailEnd type="none" w="med" len="med"/>
                    </a:lnR>
                    <a:lnT w="7620" cap="flat" cmpd="sng" algn="ctr">
                      <a:solidFill>
                        <a:srgbClr val="40E4C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C7CCBE"/>
                    </a:solidFill>
                  </a:tcPr>
                </a:tc>
                <a:extLst>
                  <a:ext uri="{0D108BD9-81ED-4DB2-BD59-A6C34878D82A}">
                    <a16:rowId xmlns:a16="http://schemas.microsoft.com/office/drawing/2014/main" xmlns="" val="2117535"/>
                  </a:ext>
                </a:extLst>
              </a:tr>
              <a:tr h="311481">
                <a:tc>
                  <a:txBody>
                    <a:bodyPr/>
                    <a:lstStyle/>
                    <a:p>
                      <a:pPr algn="just" fontAlgn="t"/>
                      <a:r>
                        <a:rPr lang="en-IN" sz="1500">
                          <a:solidFill>
                            <a:srgbClr val="333333"/>
                          </a:solidFill>
                          <a:effectLst/>
                          <a:latin typeface="inter-regular"/>
                        </a:rPr>
                        <a:t>4</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00011</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00000</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1011</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dirty="0">
                          <a:solidFill>
                            <a:srgbClr val="333333"/>
                          </a:solidFill>
                          <a:effectLst/>
                          <a:latin typeface="inter-regular"/>
                        </a:rPr>
                        <a:t>Begin</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xmlns="" val="1819134940"/>
                  </a:ext>
                </a:extLst>
              </a:tr>
              <a:tr h="311481">
                <a:tc>
                  <a:txBody>
                    <a:bodyPr/>
                    <a:lstStyle/>
                    <a:p>
                      <a:pPr algn="just" fontAlgn="t"/>
                      <a:endParaRPr lang="en-IN" sz="1500">
                        <a:solidFill>
                          <a:srgbClr val="333333"/>
                        </a:solidFill>
                        <a:effectLst/>
                        <a:latin typeface="inter-regular"/>
                      </a:endParaRP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00011</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00001</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dirty="0">
                          <a:solidFill>
                            <a:srgbClr val="333333"/>
                          </a:solidFill>
                          <a:effectLst/>
                          <a:latin typeface="inter-regular"/>
                        </a:rPr>
                        <a:t>011_</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Shift left AQ</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xmlns="" val="3330046061"/>
                  </a:ext>
                </a:extLst>
              </a:tr>
              <a:tr h="311481">
                <a:tc>
                  <a:txBody>
                    <a:bodyPr/>
                    <a:lstStyle/>
                    <a:p>
                      <a:pPr algn="just" fontAlgn="t"/>
                      <a:endParaRPr lang="en-IN" sz="1500">
                        <a:solidFill>
                          <a:srgbClr val="333333"/>
                        </a:solidFill>
                        <a:effectLst/>
                        <a:latin typeface="inter-regular"/>
                      </a:endParaRP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dirty="0">
                          <a:solidFill>
                            <a:srgbClr val="333333"/>
                          </a:solidFill>
                          <a:effectLst/>
                          <a:latin typeface="inter-regular"/>
                        </a:rPr>
                        <a:t>00011</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11110</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011_</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A = A - M</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xmlns="" val="70937989"/>
                  </a:ext>
                </a:extLst>
              </a:tr>
              <a:tr h="311481">
                <a:tc>
                  <a:txBody>
                    <a:bodyPr/>
                    <a:lstStyle/>
                    <a:p>
                      <a:pPr algn="just" fontAlgn="t"/>
                      <a:r>
                        <a:rPr lang="en-IN" sz="1500">
                          <a:solidFill>
                            <a:srgbClr val="333333"/>
                          </a:solidFill>
                          <a:effectLst/>
                          <a:latin typeface="inter-regular"/>
                        </a:rPr>
                        <a:t>3</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00011</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11110</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0110</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dirty="0">
                          <a:solidFill>
                            <a:srgbClr val="333333"/>
                          </a:solidFill>
                          <a:effectLst/>
                          <a:latin typeface="inter-regular"/>
                        </a:rPr>
                        <a:t>Q[0] = 0</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xmlns="" val="727437690"/>
                  </a:ext>
                </a:extLst>
              </a:tr>
              <a:tr h="311481">
                <a:tc>
                  <a:txBody>
                    <a:bodyPr/>
                    <a:lstStyle/>
                    <a:p>
                      <a:pPr algn="just" fontAlgn="t"/>
                      <a:endParaRPr lang="en-IN" sz="1500">
                        <a:solidFill>
                          <a:srgbClr val="333333"/>
                        </a:solidFill>
                        <a:effectLst/>
                        <a:latin typeface="inter-regular"/>
                      </a:endParaRP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00011</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11100</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110_</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Shift left AQ</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xmlns="" val="3874322472"/>
                  </a:ext>
                </a:extLst>
              </a:tr>
              <a:tr h="311481">
                <a:tc>
                  <a:txBody>
                    <a:bodyPr/>
                    <a:lstStyle/>
                    <a:p>
                      <a:pPr algn="just" fontAlgn="t"/>
                      <a:endParaRPr lang="en-IN" sz="1500">
                        <a:solidFill>
                          <a:srgbClr val="333333"/>
                        </a:solidFill>
                        <a:effectLst/>
                        <a:latin typeface="inter-regular"/>
                      </a:endParaRP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00011</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11111</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110_</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A = A + M</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xmlns="" val="3670128502"/>
                  </a:ext>
                </a:extLst>
              </a:tr>
              <a:tr h="311481">
                <a:tc>
                  <a:txBody>
                    <a:bodyPr/>
                    <a:lstStyle/>
                    <a:p>
                      <a:pPr algn="just" fontAlgn="t"/>
                      <a:r>
                        <a:rPr lang="en-IN" sz="1500">
                          <a:solidFill>
                            <a:srgbClr val="333333"/>
                          </a:solidFill>
                          <a:effectLst/>
                          <a:latin typeface="inter-regular"/>
                        </a:rPr>
                        <a:t>2</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00011</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11111</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1100</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Q[0] = 0</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xmlns="" val="646722499"/>
                  </a:ext>
                </a:extLst>
              </a:tr>
              <a:tr h="311481">
                <a:tc>
                  <a:txBody>
                    <a:bodyPr/>
                    <a:lstStyle/>
                    <a:p>
                      <a:pPr algn="just" fontAlgn="t"/>
                      <a:endParaRPr lang="en-IN" sz="1500">
                        <a:solidFill>
                          <a:srgbClr val="333333"/>
                        </a:solidFill>
                        <a:effectLst/>
                        <a:latin typeface="inter-regular"/>
                      </a:endParaRP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00011</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11111</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100_</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Shift left AQ</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xmlns="" val="3067182655"/>
                  </a:ext>
                </a:extLst>
              </a:tr>
              <a:tr h="311481">
                <a:tc>
                  <a:txBody>
                    <a:bodyPr/>
                    <a:lstStyle/>
                    <a:p>
                      <a:pPr algn="just" fontAlgn="t"/>
                      <a:endParaRPr lang="en-IN" sz="1500">
                        <a:solidFill>
                          <a:srgbClr val="333333"/>
                        </a:solidFill>
                        <a:effectLst/>
                        <a:latin typeface="inter-regular"/>
                      </a:endParaRP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00011</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00010</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100_</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A = A +M</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xmlns="" val="3084572017"/>
                  </a:ext>
                </a:extLst>
              </a:tr>
              <a:tr h="311481">
                <a:tc>
                  <a:txBody>
                    <a:bodyPr/>
                    <a:lstStyle/>
                    <a:p>
                      <a:pPr algn="just" fontAlgn="t"/>
                      <a:r>
                        <a:rPr lang="en-IN" sz="1500">
                          <a:solidFill>
                            <a:srgbClr val="333333"/>
                          </a:solidFill>
                          <a:effectLst/>
                          <a:latin typeface="inter-regular"/>
                        </a:rPr>
                        <a:t>1</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00011</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00010</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1001</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Q[0] = 1</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xmlns="" val="2997033889"/>
                  </a:ext>
                </a:extLst>
              </a:tr>
              <a:tr h="311481">
                <a:tc>
                  <a:txBody>
                    <a:bodyPr/>
                    <a:lstStyle/>
                    <a:p>
                      <a:pPr algn="just" fontAlgn="t"/>
                      <a:endParaRPr lang="en-IN" sz="1500">
                        <a:solidFill>
                          <a:srgbClr val="333333"/>
                        </a:solidFill>
                        <a:effectLst/>
                        <a:latin typeface="inter-regular"/>
                      </a:endParaRP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00011</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00101</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001_</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Shift left AQ</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xmlns="" val="1930800638"/>
                  </a:ext>
                </a:extLst>
              </a:tr>
              <a:tr h="311481">
                <a:tc>
                  <a:txBody>
                    <a:bodyPr/>
                    <a:lstStyle/>
                    <a:p>
                      <a:pPr algn="just" fontAlgn="t"/>
                      <a:endParaRPr lang="en-IN" sz="1500">
                        <a:solidFill>
                          <a:srgbClr val="333333"/>
                        </a:solidFill>
                        <a:effectLst/>
                        <a:latin typeface="inter-regular"/>
                      </a:endParaRP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00011</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00010</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001_</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500">
                          <a:solidFill>
                            <a:srgbClr val="333333"/>
                          </a:solidFill>
                          <a:effectLst/>
                          <a:latin typeface="inter-regular"/>
                        </a:rPr>
                        <a:t>A = A - M</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xmlns="" val="2524724173"/>
                  </a:ext>
                </a:extLst>
              </a:tr>
              <a:tr h="311481">
                <a:tc>
                  <a:txBody>
                    <a:bodyPr/>
                    <a:lstStyle/>
                    <a:p>
                      <a:pPr algn="just" fontAlgn="t"/>
                      <a:r>
                        <a:rPr lang="en-IN" sz="1500">
                          <a:solidFill>
                            <a:srgbClr val="333333"/>
                          </a:solidFill>
                          <a:effectLst/>
                          <a:latin typeface="inter-regular"/>
                        </a:rPr>
                        <a:t>0</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00011</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00010</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a:solidFill>
                            <a:srgbClr val="333333"/>
                          </a:solidFill>
                          <a:effectLst/>
                          <a:latin typeface="inter-regular"/>
                        </a:rPr>
                        <a:t>0011</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500" dirty="0">
                          <a:solidFill>
                            <a:srgbClr val="333333"/>
                          </a:solidFill>
                          <a:effectLst/>
                          <a:latin typeface="inter-regular"/>
                        </a:rPr>
                        <a:t>Q[0] = 1</a:t>
                      </a:r>
                    </a:p>
                  </a:txBody>
                  <a:tcPr marL="37496" marR="37496" marT="37496" marB="37496">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xmlns="" val="4014655737"/>
                  </a:ext>
                </a:extLst>
              </a:tr>
            </a:tbl>
          </a:graphicData>
        </a:graphic>
      </p:graphicFrame>
      <p:sp>
        <p:nvSpPr>
          <p:cNvPr id="5" name="TextBox 4">
            <a:extLst>
              <a:ext uri="{FF2B5EF4-FFF2-40B4-BE49-F238E27FC236}">
                <a16:creationId xmlns:a16="http://schemas.microsoft.com/office/drawing/2014/main" xmlns="" id="{2662702A-06B1-FD92-75A0-ED750B3606E1}"/>
              </a:ext>
            </a:extLst>
          </p:cNvPr>
          <p:cNvSpPr txBox="1"/>
          <p:nvPr/>
        </p:nvSpPr>
        <p:spPr>
          <a:xfrm>
            <a:off x="613292" y="353238"/>
            <a:ext cx="6101080" cy="400110"/>
          </a:xfrm>
          <a:prstGeom prst="rect">
            <a:avLst/>
          </a:prstGeom>
          <a:noFill/>
        </p:spPr>
        <p:txBody>
          <a:bodyPr wrap="square">
            <a:spAutoFit/>
          </a:bodyPr>
          <a:lstStyle/>
          <a:p>
            <a:pPr algn="just"/>
            <a:r>
              <a:rPr lang="en-US" sz="2000" dirty="0">
                <a:latin typeface="Times New Roman" panose="02020603050405020304" pitchFamily="18" charset="0"/>
                <a:cs typeface="Times New Roman" panose="02020603050405020304" pitchFamily="18" charset="0"/>
              </a:rPr>
              <a:t>Example : Dividend = 11, Divisor = 3, -M = 11101  </a:t>
            </a:r>
          </a:p>
        </p:txBody>
      </p:sp>
      <p:sp>
        <p:nvSpPr>
          <p:cNvPr id="7" name="TextBox 6">
            <a:extLst>
              <a:ext uri="{FF2B5EF4-FFF2-40B4-BE49-F238E27FC236}">
                <a16:creationId xmlns:a16="http://schemas.microsoft.com/office/drawing/2014/main" xmlns="" id="{10DCFB06-2A9F-7B8F-54D6-A68A4D33DE30}"/>
              </a:ext>
            </a:extLst>
          </p:cNvPr>
          <p:cNvSpPr txBox="1"/>
          <p:nvPr/>
        </p:nvSpPr>
        <p:spPr>
          <a:xfrm>
            <a:off x="667303" y="5585266"/>
            <a:ext cx="7534162" cy="707886"/>
          </a:xfrm>
          <a:prstGeom prst="rect">
            <a:avLst/>
          </a:prstGeom>
          <a:noFill/>
        </p:spPr>
        <p:txBody>
          <a:bodyPr wrap="square">
            <a:spAutoFit/>
          </a:bodyPr>
          <a:lstStyle/>
          <a:p>
            <a:pPr algn="just" defTabSz="914400"/>
            <a:r>
              <a:rPr lang="en-US" altLang="en-US" sz="2000" b="1" dirty="0">
                <a:solidFill>
                  <a:srgbClr val="333333"/>
                </a:solidFill>
                <a:latin typeface="Times New Roman" panose="02020603050405020304" pitchFamily="18" charset="0"/>
                <a:cs typeface="Times New Roman" panose="02020603050405020304" pitchFamily="18" charset="0"/>
              </a:rPr>
              <a:t>So, register A contains the remainder 2, and register Q contains the quotient 3.</a:t>
            </a:r>
            <a:endParaRPr lang="en-US"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724422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1686" y="365760"/>
            <a:ext cx="6056141" cy="954107"/>
          </a:xfrm>
          <a:prstGeom prst="rect">
            <a:avLst/>
          </a:prstGeom>
        </p:spPr>
        <p:txBody>
          <a:bodyPr wrap="square">
            <a:spAutoFit/>
          </a:bodyPr>
          <a:lstStyle/>
          <a:p>
            <a:pPr algn="ctr"/>
            <a:r>
              <a:rPr lang="en-US" sz="2800" dirty="0" smtClean="0">
                <a:latin typeface="Times New Roman" pitchFamily="18" charset="0"/>
                <a:cs typeface="Times New Roman" pitchFamily="18" charset="0"/>
              </a:rPr>
              <a:t>Addition and Subtraction with signed magnitude</a:t>
            </a:r>
            <a:endParaRPr lang="en-IN" sz="2800" dirty="0">
              <a:latin typeface="Times New Roman" pitchFamily="18" charset="0"/>
              <a:cs typeface="Times New Roman" pitchFamily="18" charset="0"/>
            </a:endParaRPr>
          </a:p>
        </p:txBody>
      </p:sp>
      <p:sp>
        <p:nvSpPr>
          <p:cNvPr id="3" name="Rectangle 2"/>
          <p:cNvSpPr/>
          <p:nvPr/>
        </p:nvSpPr>
        <p:spPr>
          <a:xfrm>
            <a:off x="281355" y="1645920"/>
            <a:ext cx="8342140" cy="1938992"/>
          </a:xfrm>
          <a:prstGeom prst="rect">
            <a:avLst/>
          </a:prstGeom>
        </p:spPr>
        <p:txBody>
          <a:bodyPr wrap="square">
            <a:spAutoFit/>
          </a:bodyPr>
          <a:lstStyle/>
          <a:p>
            <a:pPr algn="just"/>
            <a:r>
              <a:rPr lang="en-US" sz="2000" dirty="0" smtClean="0">
                <a:solidFill>
                  <a:srgbClr val="000000"/>
                </a:solidFill>
                <a:latin typeface="Times New Roman" pitchFamily="18" charset="0"/>
                <a:cs typeface="Times New Roman" pitchFamily="18" charset="0"/>
              </a:rPr>
              <a:t>A signed-magnitude method is used by computers to implement floating-point operations. Signed-2’s complement method is used by most computers for arithmetic operations executed on integers. In this approach, the leftmost bit in the number is used for signifying the sign; 0 indicates a positive integer, and 1 indicates a negative integer. The remaining bits in the number supported the magnitude of the number.</a:t>
            </a:r>
            <a:endParaRPr lang="en-IN" sz="20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xmlns="" id="{0EC8342C-EE75-E078-1A4B-C50F8A7AD6DD}"/>
              </a:ext>
            </a:extLst>
          </p:cNvPr>
          <p:cNvSpPr txBox="1"/>
          <p:nvPr/>
        </p:nvSpPr>
        <p:spPr>
          <a:xfrm>
            <a:off x="393895" y="3516922"/>
            <a:ext cx="4668127" cy="954107"/>
          </a:xfrm>
          <a:prstGeom prst="rect">
            <a:avLst/>
          </a:prstGeom>
          <a:noFill/>
        </p:spPr>
        <p:txBody>
          <a:bodyPr wrap="square">
            <a:spAutoFit/>
          </a:bodyPr>
          <a:lstStyle/>
          <a:p>
            <a:pPr algn="just"/>
            <a:r>
              <a:rPr lang="en-US" sz="2000" b="0" i="0" dirty="0">
                <a:solidFill>
                  <a:srgbClr val="000000"/>
                </a:solidFill>
                <a:effectLst/>
                <a:latin typeface="Times New Roman" pitchFamily="18" charset="0"/>
                <a:cs typeface="Times New Roman" pitchFamily="18" charset="0"/>
              </a:rPr>
              <a:t>Example: -2410 is defined as </a:t>
            </a:r>
            <a:r>
              <a:rPr lang="en-US" b="0" i="0" dirty="0">
                <a:solidFill>
                  <a:srgbClr val="000000"/>
                </a:solidFill>
                <a:effectLst/>
                <a:latin typeface="Nunito" pitchFamily="2" charset="0"/>
              </a:rPr>
              <a:t>−</a:t>
            </a:r>
          </a:p>
          <a:p>
            <a:r>
              <a:rPr lang="en-US" dirty="0"/>
              <a:t/>
            </a:r>
            <a:br>
              <a:rPr lang="en-US" dirty="0"/>
            </a:br>
            <a:endParaRPr lang="en-IN" dirty="0"/>
          </a:p>
        </p:txBody>
      </p:sp>
      <p:sp>
        <p:nvSpPr>
          <p:cNvPr id="5" name="Rectangle 4"/>
          <p:cNvSpPr/>
          <p:nvPr/>
        </p:nvSpPr>
        <p:spPr>
          <a:xfrm>
            <a:off x="4001439" y="3497552"/>
            <a:ext cx="1225528" cy="369332"/>
          </a:xfrm>
          <a:prstGeom prst="rect">
            <a:avLst/>
          </a:prstGeom>
        </p:spPr>
        <p:txBody>
          <a:bodyPr wrap="square">
            <a:spAutoFit/>
          </a:bodyPr>
          <a:lstStyle/>
          <a:p>
            <a:pPr lvl="0" defTabSz="914400" eaLnBrk="0" fontAlgn="base" hangingPunct="0">
              <a:spcBef>
                <a:spcPct val="0"/>
              </a:spcBef>
              <a:spcAft>
                <a:spcPct val="0"/>
              </a:spcAft>
            </a:pPr>
            <a:r>
              <a:rPr lang="en-US" altLang="en-US" dirty="0" smtClean="0">
                <a:solidFill>
                  <a:srgbClr val="000000"/>
                </a:solidFill>
                <a:latin typeface="var(--bs-font-monospace)"/>
              </a:rPr>
              <a:t>10011000</a:t>
            </a:r>
            <a:r>
              <a:rPr lang="en-US" altLang="en-US" sz="800" dirty="0" smtClean="0"/>
              <a:t> </a:t>
            </a:r>
            <a:endParaRPr lang="en-US" altLang="en-US" sz="3200" dirty="0">
              <a:latin typeface="Arial" panose="020B0604020202020204" pitchFamily="34" charset="0"/>
            </a:endParaRPr>
          </a:p>
        </p:txBody>
      </p:sp>
      <p:sp>
        <p:nvSpPr>
          <p:cNvPr id="6" name="Rectangle 5"/>
          <p:cNvSpPr/>
          <p:nvPr/>
        </p:nvSpPr>
        <p:spPr>
          <a:xfrm>
            <a:off x="436098" y="3938953"/>
            <a:ext cx="8102991" cy="2554545"/>
          </a:xfrm>
          <a:prstGeom prst="rect">
            <a:avLst/>
          </a:prstGeom>
        </p:spPr>
        <p:txBody>
          <a:bodyPr wrap="square">
            <a:spAutoFit/>
          </a:bodyPr>
          <a:lstStyle/>
          <a:p>
            <a:pPr algn="just"/>
            <a:r>
              <a:rPr lang="en-US" sz="2000" dirty="0" smtClean="0">
                <a:solidFill>
                  <a:srgbClr val="000000"/>
                </a:solidFill>
                <a:latin typeface="Times New Roman" pitchFamily="18" charset="0"/>
                <a:cs typeface="Times New Roman" pitchFamily="18" charset="0"/>
              </a:rPr>
              <a:t>In this example, the leftmost bit 1 defines negative, and the magnitude is 24.</a:t>
            </a:r>
          </a:p>
          <a:p>
            <a:pPr algn="just"/>
            <a:r>
              <a:rPr lang="en-US" sz="2000" dirty="0" smtClean="0">
                <a:solidFill>
                  <a:srgbClr val="000000"/>
                </a:solidFill>
                <a:latin typeface="Times New Roman" pitchFamily="18" charset="0"/>
                <a:cs typeface="Times New Roman" pitchFamily="18" charset="0"/>
              </a:rPr>
              <a:t>The magnitude for both positive and negative values is the same, but they change only with their signs.</a:t>
            </a:r>
          </a:p>
          <a:p>
            <a:pPr algn="just"/>
            <a:r>
              <a:rPr lang="en-US" sz="2000" dirty="0" smtClean="0">
                <a:solidFill>
                  <a:srgbClr val="000000"/>
                </a:solidFill>
                <a:latin typeface="Times New Roman" pitchFamily="18" charset="0"/>
                <a:cs typeface="Times New Roman" pitchFamily="18" charset="0"/>
              </a:rPr>
              <a:t>The range of values for the sign and magnitude representation is from </a:t>
            </a:r>
            <a:r>
              <a:rPr lang="en-US" sz="2000" b="1" dirty="0" smtClean="0">
                <a:solidFill>
                  <a:srgbClr val="000000"/>
                </a:solidFill>
                <a:latin typeface="Times New Roman" pitchFamily="18" charset="0"/>
                <a:cs typeface="Times New Roman" pitchFamily="18" charset="0"/>
              </a:rPr>
              <a:t>-127</a:t>
            </a:r>
            <a:r>
              <a:rPr lang="en-US" sz="2000" dirty="0" smtClean="0">
                <a:solidFill>
                  <a:srgbClr val="000000"/>
                </a:solidFill>
                <a:latin typeface="Times New Roman" pitchFamily="18" charset="0"/>
                <a:cs typeface="Times New Roman" pitchFamily="18" charset="0"/>
              </a:rPr>
              <a:t> to </a:t>
            </a:r>
            <a:r>
              <a:rPr lang="en-US" sz="2000" b="1" dirty="0" smtClean="0">
                <a:solidFill>
                  <a:srgbClr val="000000"/>
                </a:solidFill>
                <a:latin typeface="Times New Roman" pitchFamily="18" charset="0"/>
                <a:cs typeface="Times New Roman" pitchFamily="18" charset="0"/>
              </a:rPr>
              <a:t>127</a:t>
            </a:r>
            <a:r>
              <a:rPr lang="en-US" sz="2000" dirty="0" smtClean="0">
                <a:solidFill>
                  <a:srgbClr val="000000"/>
                </a:solidFill>
                <a:latin typeface="Times New Roman" pitchFamily="18" charset="0"/>
                <a:cs typeface="Times New Roman" pitchFamily="18" charset="0"/>
              </a:rPr>
              <a:t>.</a:t>
            </a:r>
          </a:p>
          <a:p>
            <a:pPr algn="just"/>
            <a:r>
              <a:rPr lang="en-US" sz="2000" dirty="0" smtClean="0">
                <a:solidFill>
                  <a:srgbClr val="000000"/>
                </a:solidFill>
                <a:latin typeface="Times New Roman" pitchFamily="18" charset="0"/>
                <a:cs typeface="Times New Roman" pitchFamily="18" charset="0"/>
              </a:rPr>
              <a:t>There are eight conditions to consider while adding or subtracting signed numbers. These conditions are based on the operations implemented and the sign of the numbers.</a:t>
            </a:r>
            <a:endParaRPr lang="en-US" sz="2000" dirty="0">
              <a:solidFill>
                <a:srgbClr val="0000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0B9A0DE-6499-8274-0264-1B46219D9546}"/>
              </a:ext>
            </a:extLst>
          </p:cNvPr>
          <p:cNvSpPr/>
          <p:nvPr/>
        </p:nvSpPr>
        <p:spPr>
          <a:xfrm>
            <a:off x="319811" y="411278"/>
            <a:ext cx="8444361" cy="1723549"/>
          </a:xfrm>
          <a:prstGeom prst="rect">
            <a:avLst/>
          </a:prstGeom>
          <a:noFill/>
        </p:spPr>
        <p:txBody>
          <a:bodyPr wrap="square" lIns="91440" tIns="45720" rIns="91440" bIns="45720">
            <a:spAutoFit/>
          </a:bodyPr>
          <a:lstStyle/>
          <a:p>
            <a:pPr algn="ctr"/>
            <a:r>
              <a:rPr lang="en-US" sz="2800" b="1" dirty="0">
                <a:latin typeface="Times New Roman" panose="02020603050405020304" pitchFamily="18" charset="0"/>
                <a:cs typeface="Times New Roman" panose="02020603050405020304" pitchFamily="18" charset="0"/>
              </a:rPr>
              <a:t>Computer Architecture</a:t>
            </a:r>
            <a:r>
              <a:rPr lang="en-US" sz="2500" dirty="0">
                <a:latin typeface="Times New Roman" panose="02020603050405020304" pitchFamily="18" charset="0"/>
                <a:cs typeface="Times New Roman" panose="02020603050405020304" pitchFamily="18" charset="0"/>
              </a:rPr>
              <a:t> </a:t>
            </a:r>
          </a:p>
          <a:p>
            <a:endParaRPr lang="en-US" b="1" dirty="0">
              <a:latin typeface="Times New Roman" panose="02020603050405020304" pitchFamily="18" charset="0"/>
              <a:cs typeface="Times New Roman" panose="02020603050405020304" pitchFamily="18" charset="0"/>
            </a:endParaRPr>
          </a:p>
          <a:p>
            <a:pPr algn="just"/>
            <a:r>
              <a:rPr lang="en-US" sz="2000" b="1" i="0" dirty="0">
                <a:solidFill>
                  <a:srgbClr val="000000"/>
                </a:solidFill>
                <a:effectLst/>
                <a:latin typeface="Times New Roman" pitchFamily="18" charset="0"/>
                <a:cs typeface="Times New Roman" pitchFamily="18" charset="0"/>
              </a:rPr>
              <a:t>Computer architecture</a:t>
            </a:r>
            <a:r>
              <a:rPr lang="en-US" sz="2000" b="0" i="0" dirty="0">
                <a:solidFill>
                  <a:srgbClr val="000000"/>
                </a:solidFill>
                <a:effectLst/>
                <a:latin typeface="Times New Roman" pitchFamily="18" charset="0"/>
                <a:cs typeface="Times New Roman" pitchFamily="18" charset="0"/>
              </a:rPr>
              <a:t> can be defined as a set of rules and methods that describe the functionality, management and implementation of computers. To be precise, it is nothing but rules by which a system performs and operates.</a:t>
            </a:r>
            <a:endParaRPr lang="en-US" sz="2000" dirty="0">
              <a:ln w="0"/>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xmlns="" id="{8531E283-49ED-FA4B-D690-91EFF946D002}"/>
              </a:ext>
            </a:extLst>
          </p:cNvPr>
          <p:cNvSpPr txBox="1"/>
          <p:nvPr/>
        </p:nvSpPr>
        <p:spPr>
          <a:xfrm>
            <a:off x="319811" y="2082019"/>
            <a:ext cx="8599106" cy="4401205"/>
          </a:xfrm>
          <a:prstGeom prst="rect">
            <a:avLst/>
          </a:prstGeom>
          <a:noFill/>
        </p:spPr>
        <p:txBody>
          <a:bodyPr wrap="square">
            <a:spAutoFit/>
          </a:bodyPr>
          <a:lstStyle/>
          <a:p>
            <a:pPr algn="l"/>
            <a:r>
              <a:rPr lang="en-US" sz="2000" b="1" i="0" dirty="0">
                <a:solidFill>
                  <a:srgbClr val="000000"/>
                </a:solidFill>
                <a:effectLst/>
                <a:latin typeface="Times New Roman" pitchFamily="18" charset="0"/>
                <a:cs typeface="Times New Roman" pitchFamily="18" charset="0"/>
              </a:rPr>
              <a:t>Sub-divisions</a:t>
            </a:r>
          </a:p>
          <a:p>
            <a:pPr algn="just"/>
            <a:r>
              <a:rPr lang="en-US" sz="2000" b="0" i="0" dirty="0">
                <a:solidFill>
                  <a:srgbClr val="000000"/>
                </a:solidFill>
                <a:effectLst/>
                <a:latin typeface="Times New Roman" pitchFamily="18" charset="0"/>
                <a:cs typeface="Times New Roman" pitchFamily="18" charset="0"/>
              </a:rPr>
              <a:t>Computer Architecture can be divided into mainly three categories, which are as follows −</a:t>
            </a:r>
          </a:p>
          <a:p>
            <a:pPr algn="just">
              <a:buFont typeface="Arial" panose="020B0604020202020204" pitchFamily="34" charset="0"/>
              <a:buChar char="•"/>
            </a:pPr>
            <a:r>
              <a:rPr lang="en-US" sz="2000" b="1" i="0" dirty="0">
                <a:solidFill>
                  <a:srgbClr val="000000"/>
                </a:solidFill>
                <a:effectLst/>
                <a:latin typeface="Times New Roman" pitchFamily="18" charset="0"/>
                <a:cs typeface="Times New Roman" pitchFamily="18" charset="0"/>
              </a:rPr>
              <a:t>Instruction set Architecture or ISA</a:t>
            </a:r>
            <a:r>
              <a:rPr lang="en-US" sz="2000" b="0" i="0" dirty="0">
                <a:solidFill>
                  <a:srgbClr val="000000"/>
                </a:solidFill>
                <a:effectLst/>
                <a:latin typeface="Times New Roman" pitchFamily="18" charset="0"/>
                <a:cs typeface="Times New Roman" pitchFamily="18" charset="0"/>
              </a:rPr>
              <a:t> − Whenever an instruction is given to processor, its role is to read and act accordingly. It allocates memory to instructions and also acts upon memory address mode (Direct Addressing mode or Indirect Addressing mode).</a:t>
            </a:r>
          </a:p>
          <a:p>
            <a:pPr algn="just">
              <a:buFont typeface="Arial" panose="020B0604020202020204" pitchFamily="34" charset="0"/>
              <a:buChar char="•"/>
            </a:pPr>
            <a:r>
              <a:rPr lang="en-US" sz="2000" b="1" i="0" dirty="0">
                <a:solidFill>
                  <a:srgbClr val="000000"/>
                </a:solidFill>
                <a:effectLst/>
                <a:latin typeface="Times New Roman" pitchFamily="18" charset="0"/>
                <a:cs typeface="Times New Roman" pitchFamily="18" charset="0"/>
              </a:rPr>
              <a:t>Micro Architecture</a:t>
            </a:r>
            <a:r>
              <a:rPr lang="en-US" sz="2000" b="0" i="0" dirty="0">
                <a:solidFill>
                  <a:srgbClr val="000000"/>
                </a:solidFill>
                <a:effectLst/>
                <a:latin typeface="Times New Roman" pitchFamily="18" charset="0"/>
                <a:cs typeface="Times New Roman" pitchFamily="18" charset="0"/>
              </a:rPr>
              <a:t> − It describes how a particular processor will handle and implement instructions from ISA.</a:t>
            </a:r>
          </a:p>
          <a:p>
            <a:pPr algn="just">
              <a:buFont typeface="Arial" panose="020B0604020202020204" pitchFamily="34" charset="0"/>
              <a:buChar char="•"/>
            </a:pPr>
            <a:r>
              <a:rPr lang="en-US" sz="2000" b="1" i="0" dirty="0">
                <a:solidFill>
                  <a:srgbClr val="000000"/>
                </a:solidFill>
                <a:effectLst/>
                <a:latin typeface="Times New Roman" pitchFamily="18" charset="0"/>
                <a:cs typeface="Times New Roman" pitchFamily="18" charset="0"/>
              </a:rPr>
              <a:t>System design</a:t>
            </a:r>
            <a:r>
              <a:rPr lang="en-US" sz="2000" b="0" i="0" dirty="0">
                <a:solidFill>
                  <a:srgbClr val="000000"/>
                </a:solidFill>
                <a:effectLst/>
                <a:latin typeface="Times New Roman" pitchFamily="18" charset="0"/>
                <a:cs typeface="Times New Roman" pitchFamily="18" charset="0"/>
              </a:rPr>
              <a:t> − It includes the other entire hardware component within the system such as virtualization, multiprocessing.</a:t>
            </a:r>
          </a:p>
          <a:p>
            <a:pPr algn="l"/>
            <a:r>
              <a:rPr lang="en-US" sz="2000" b="0" i="0" dirty="0">
                <a:solidFill>
                  <a:srgbClr val="000000"/>
                </a:solidFill>
                <a:effectLst/>
                <a:latin typeface="Times New Roman" pitchFamily="18" charset="0"/>
                <a:cs typeface="Times New Roman" pitchFamily="18" charset="0"/>
              </a:rPr>
              <a:t>Role of computer Architecture</a:t>
            </a:r>
          </a:p>
          <a:p>
            <a:pPr algn="just"/>
            <a:r>
              <a:rPr lang="en-US" sz="2000" b="0" i="0" dirty="0">
                <a:solidFill>
                  <a:srgbClr val="000000"/>
                </a:solidFill>
                <a:effectLst/>
                <a:latin typeface="Times New Roman" pitchFamily="18" charset="0"/>
                <a:cs typeface="Times New Roman" pitchFamily="18" charset="0"/>
              </a:rPr>
              <a:t>The main role of Computer Architecture is to balance the performance, efficiency, cost and reliability of a computer system.</a:t>
            </a:r>
          </a:p>
        </p:txBody>
      </p:sp>
    </p:spTree>
    <p:extLst>
      <p:ext uri="{BB962C8B-B14F-4D97-AF65-F5344CB8AC3E}">
        <p14:creationId xmlns:p14="http://schemas.microsoft.com/office/powerpoint/2010/main" xmlns="" val="28444414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625" y="562708"/>
            <a:ext cx="8482818" cy="2246769"/>
          </a:xfrm>
          <a:prstGeom prst="rect">
            <a:avLst/>
          </a:prstGeom>
        </p:spPr>
        <p:txBody>
          <a:bodyPr wrap="square">
            <a:spAutoFit/>
          </a:bodyPr>
          <a:lstStyle/>
          <a:p>
            <a:pPr algn="just"/>
            <a:r>
              <a:rPr lang="en-US" sz="2000" dirty="0" smtClean="0">
                <a:solidFill>
                  <a:srgbClr val="000000"/>
                </a:solidFill>
                <a:latin typeface="Times New Roman" pitchFamily="18" charset="0"/>
                <a:cs typeface="Times New Roman" pitchFamily="18" charset="0"/>
              </a:rPr>
              <a:t>The table displays the algorithm for addition and subtraction. The first column in the table displays these conditions. The other columns of the table define the actual operations to be implemented with the magnitude of numbers. The last column of the table is needed to avoid a negative zero. This defines that when two same numbers are subtracted, the output must not be - 0. It should consistently be +0.</a:t>
            </a:r>
          </a:p>
          <a:p>
            <a:pPr algn="just"/>
            <a:r>
              <a:rPr lang="en-US" sz="2000" dirty="0" smtClean="0">
                <a:solidFill>
                  <a:srgbClr val="000000"/>
                </a:solidFill>
                <a:latin typeface="Times New Roman" pitchFamily="18" charset="0"/>
                <a:cs typeface="Times New Roman" pitchFamily="18" charset="0"/>
              </a:rPr>
              <a:t>In the table, the magnitude of the two numbers is defined by P and Q.</a:t>
            </a:r>
            <a:endParaRPr lang="en-US" sz="2000" dirty="0">
              <a:solidFill>
                <a:srgbClr val="000000"/>
              </a:solidFill>
              <a:latin typeface="Times New Roman" pitchFamily="18" charset="0"/>
              <a:cs typeface="Times New Roman" pitchFamily="18" charset="0"/>
            </a:endParaRPr>
          </a:p>
        </p:txBody>
      </p:sp>
      <p:graphicFrame>
        <p:nvGraphicFramePr>
          <p:cNvPr id="3" name="Table 2">
            <a:extLst>
              <a:ext uri="{FF2B5EF4-FFF2-40B4-BE49-F238E27FC236}">
                <a16:creationId xmlns:a16="http://schemas.microsoft.com/office/drawing/2014/main" xmlns="" id="{4CB3124F-A893-82F1-8C9E-101C80985543}"/>
              </a:ext>
            </a:extLst>
          </p:cNvPr>
          <p:cNvGraphicFramePr>
            <a:graphicFrameLocks noGrp="1"/>
          </p:cNvGraphicFramePr>
          <p:nvPr>
            <p:extLst>
              <p:ext uri="{D42A27DB-BD31-4B8C-83A1-F6EECF244321}">
                <p14:modId xmlns:p14="http://schemas.microsoft.com/office/powerpoint/2010/main" xmlns="" val="2479037294"/>
              </p:ext>
            </p:extLst>
          </p:nvPr>
        </p:nvGraphicFramePr>
        <p:xfrm>
          <a:off x="675249" y="2954218"/>
          <a:ext cx="7957307" cy="3692939"/>
        </p:xfrm>
        <a:graphic>
          <a:graphicData uri="http://schemas.openxmlformats.org/drawingml/2006/table">
            <a:tbl>
              <a:tblPr/>
              <a:tblGrid>
                <a:gridCol w="1406851">
                  <a:extLst>
                    <a:ext uri="{9D8B030D-6E8A-4147-A177-3AD203B41FA5}">
                      <a16:colId xmlns:a16="http://schemas.microsoft.com/office/drawing/2014/main" xmlns="" val="1127164890"/>
                    </a:ext>
                  </a:extLst>
                </a:gridCol>
                <a:gridCol w="2659367">
                  <a:extLst>
                    <a:ext uri="{9D8B030D-6E8A-4147-A177-3AD203B41FA5}">
                      <a16:colId xmlns:a16="http://schemas.microsoft.com/office/drawing/2014/main" xmlns="" val="1209002807"/>
                    </a:ext>
                  </a:extLst>
                </a:gridCol>
                <a:gridCol w="1195578">
                  <a:extLst>
                    <a:ext uri="{9D8B030D-6E8A-4147-A177-3AD203B41FA5}">
                      <a16:colId xmlns:a16="http://schemas.microsoft.com/office/drawing/2014/main" xmlns="" val="1000015799"/>
                    </a:ext>
                  </a:extLst>
                </a:gridCol>
                <a:gridCol w="1217351">
                  <a:extLst>
                    <a:ext uri="{9D8B030D-6E8A-4147-A177-3AD203B41FA5}">
                      <a16:colId xmlns:a16="http://schemas.microsoft.com/office/drawing/2014/main" xmlns="" val="2756790354"/>
                    </a:ext>
                  </a:extLst>
                </a:gridCol>
                <a:gridCol w="1478160">
                  <a:extLst>
                    <a:ext uri="{9D8B030D-6E8A-4147-A177-3AD203B41FA5}">
                      <a16:colId xmlns:a16="http://schemas.microsoft.com/office/drawing/2014/main" xmlns="" val="117045677"/>
                    </a:ext>
                  </a:extLst>
                </a:gridCol>
              </a:tblGrid>
              <a:tr h="268488">
                <a:tc>
                  <a:txBody>
                    <a:bodyPr/>
                    <a:lstStyle/>
                    <a:p>
                      <a:pPr algn="ctr" fontAlgn="t"/>
                      <a:r>
                        <a:rPr lang="en-IN" sz="1200">
                          <a:effectLst/>
                        </a:rPr>
                        <a:t>Operations</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EEEEE"/>
                    </a:solidFill>
                  </a:tcPr>
                </a:tc>
                <a:tc>
                  <a:txBody>
                    <a:bodyPr/>
                    <a:lstStyle/>
                    <a:p>
                      <a:pPr algn="ctr" fontAlgn="t"/>
                      <a:r>
                        <a:rPr lang="en-IN" sz="1200">
                          <a:effectLst/>
                        </a:rPr>
                        <a:t>Addition of Magnitudes</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EEEEE"/>
                    </a:solidFill>
                  </a:tcPr>
                </a:tc>
                <a:tc gridSpan="3">
                  <a:txBody>
                    <a:bodyPr/>
                    <a:lstStyle/>
                    <a:p>
                      <a:pPr algn="l" fontAlgn="t"/>
                      <a:r>
                        <a:rPr lang="en-IN" sz="1200">
                          <a:effectLst/>
                        </a:rPr>
                        <a:t>         Subtraction of Magnitudes</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EEEEE"/>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4125743999"/>
                  </a:ext>
                </a:extLst>
              </a:tr>
              <a:tr h="315247">
                <a:tc>
                  <a:txBody>
                    <a:bodyPr/>
                    <a:lstStyle/>
                    <a:p>
                      <a:pPr fontAlgn="t"/>
                      <a:r>
                        <a:rPr lang="en-IN" sz="1200">
                          <a:effectLst/>
                        </a:rPr>
                        <a:t>(+P) + (+Q)</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dirty="0">
                          <a:effectLst/>
                        </a:rPr>
                        <a:t>+(P+Q)</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b="1">
                          <a:effectLst/>
                        </a:rPr>
                        <a:t>P&gt;Q</a:t>
                      </a:r>
                      <a:endParaRPr lang="en-IN" sz="1200">
                        <a:effectLst/>
                      </a:endParaRP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b="1" dirty="0">
                          <a:effectLst/>
                        </a:rPr>
                        <a:t>P&lt;Q</a:t>
                      </a:r>
                      <a:endParaRPr lang="en-IN" sz="1200" dirty="0">
                        <a:effectLst/>
                      </a:endParaRP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b="1">
                          <a:effectLst/>
                        </a:rPr>
                        <a:t>P=Q</a:t>
                      </a:r>
                      <a:endParaRPr lang="en-IN" sz="1200">
                        <a:effectLst/>
                      </a:endParaRP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24297917"/>
                  </a:ext>
                </a:extLst>
              </a:tr>
              <a:tr h="404550">
                <a:tc>
                  <a:txBody>
                    <a:bodyPr/>
                    <a:lstStyle/>
                    <a:p>
                      <a:pPr fontAlgn="t"/>
                      <a:r>
                        <a:rPr lang="en-IN" sz="1200">
                          <a:effectLst/>
                        </a:rPr>
                        <a:t>(+P) + (-Q)</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dirty="0">
                          <a:effectLst/>
                        </a:rPr>
                        <a:t/>
                      </a:r>
                      <a:br>
                        <a:rPr lang="en-IN" sz="1200" dirty="0">
                          <a:effectLst/>
                        </a:rPr>
                      </a:br>
                      <a:endParaRPr lang="en-IN" sz="1200" dirty="0">
                        <a:effectLst/>
                      </a:endParaRP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a:effectLst/>
                        </a:rPr>
                        <a:t>+(P-Q)</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a:effectLst/>
                        </a:rPr>
                        <a:t>-(Q-P)</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a:effectLst/>
                        </a:rPr>
                        <a:t>+(P-Q)</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2092818383"/>
                  </a:ext>
                </a:extLst>
              </a:tr>
              <a:tr h="404550">
                <a:tc>
                  <a:txBody>
                    <a:bodyPr/>
                    <a:lstStyle/>
                    <a:p>
                      <a:pPr fontAlgn="t"/>
                      <a:r>
                        <a:rPr lang="en-IN" sz="1200">
                          <a:effectLst/>
                        </a:rPr>
                        <a:t>(-P) + (+Q)</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dirty="0">
                          <a:effectLst/>
                        </a:rPr>
                        <a:t/>
                      </a:r>
                      <a:br>
                        <a:rPr lang="en-IN" sz="1200" dirty="0">
                          <a:effectLst/>
                        </a:rPr>
                      </a:br>
                      <a:endParaRPr lang="en-IN" sz="1200" dirty="0">
                        <a:effectLst/>
                      </a:endParaRP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a:effectLst/>
                        </a:rPr>
                        <a:t>-(P-Q)</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a:effectLst/>
                        </a:rPr>
                        <a:t>+(Q-P)</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a:effectLst/>
                        </a:rPr>
                        <a:t>+(P-Q)</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2707671925"/>
                  </a:ext>
                </a:extLst>
              </a:tr>
              <a:tr h="404550">
                <a:tc>
                  <a:txBody>
                    <a:bodyPr/>
                    <a:lstStyle/>
                    <a:p>
                      <a:pPr fontAlgn="t"/>
                      <a:r>
                        <a:rPr lang="en-IN" sz="1200">
                          <a:effectLst/>
                        </a:rPr>
                        <a:t>(-P) + (-Q)</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a:effectLst/>
                        </a:rPr>
                        <a:t>-(P+Q)</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a:effectLst/>
                        </a:rPr>
                        <a:t/>
                      </a:r>
                      <a:br>
                        <a:rPr lang="en-IN" sz="1200">
                          <a:effectLst/>
                        </a:rPr>
                      </a:br>
                      <a:endParaRPr lang="en-IN" sz="1200">
                        <a:effectLst/>
                      </a:endParaRP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a:effectLst/>
                        </a:rPr>
                        <a:t/>
                      </a:r>
                      <a:br>
                        <a:rPr lang="en-IN" sz="1200">
                          <a:effectLst/>
                        </a:rPr>
                      </a:br>
                      <a:endParaRPr lang="en-IN" sz="1200">
                        <a:effectLst/>
                      </a:endParaRP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a:effectLst/>
                        </a:rPr>
                        <a:t/>
                      </a:r>
                      <a:br>
                        <a:rPr lang="en-IN" sz="1200">
                          <a:effectLst/>
                        </a:rPr>
                      </a:br>
                      <a:endParaRPr lang="en-IN" sz="1200">
                        <a:effectLst/>
                      </a:endParaRP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1765303755"/>
                  </a:ext>
                </a:extLst>
              </a:tr>
              <a:tr h="404550">
                <a:tc>
                  <a:txBody>
                    <a:bodyPr/>
                    <a:lstStyle/>
                    <a:p>
                      <a:pPr fontAlgn="t"/>
                      <a:r>
                        <a:rPr lang="en-IN" sz="1200">
                          <a:effectLst/>
                        </a:rPr>
                        <a:t>(+P) - (+Q)</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dirty="0">
                          <a:effectLst/>
                        </a:rPr>
                        <a:t/>
                      </a:r>
                      <a:br>
                        <a:rPr lang="en-IN" sz="1200" dirty="0">
                          <a:effectLst/>
                        </a:rPr>
                      </a:br>
                      <a:endParaRPr lang="en-IN" sz="1200" dirty="0">
                        <a:effectLst/>
                      </a:endParaRP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a:effectLst/>
                        </a:rPr>
                        <a:t>+(P-Q)</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a:effectLst/>
                        </a:rPr>
                        <a:t>-(Q-P)</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a:effectLst/>
                        </a:rPr>
                        <a:t>+(P-Q)</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1010675488"/>
                  </a:ext>
                </a:extLst>
              </a:tr>
              <a:tr h="404550">
                <a:tc>
                  <a:txBody>
                    <a:bodyPr/>
                    <a:lstStyle/>
                    <a:p>
                      <a:pPr fontAlgn="t"/>
                      <a:r>
                        <a:rPr lang="en-IN" sz="1200">
                          <a:effectLst/>
                        </a:rPr>
                        <a:t>(+P) - (-Q)</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dirty="0">
                          <a:effectLst/>
                        </a:rPr>
                        <a:t>+(P+Q)</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a:effectLst/>
                        </a:rPr>
                        <a:t/>
                      </a:r>
                      <a:br>
                        <a:rPr lang="en-IN" sz="1200">
                          <a:effectLst/>
                        </a:rPr>
                      </a:br>
                      <a:endParaRPr lang="en-IN" sz="1200">
                        <a:effectLst/>
                      </a:endParaRP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a:effectLst/>
                        </a:rPr>
                        <a:t/>
                      </a:r>
                      <a:br>
                        <a:rPr lang="en-IN" sz="1200">
                          <a:effectLst/>
                        </a:rPr>
                      </a:br>
                      <a:endParaRPr lang="en-IN" sz="1200">
                        <a:effectLst/>
                      </a:endParaRP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a:effectLst/>
                        </a:rPr>
                        <a:t/>
                      </a:r>
                      <a:br>
                        <a:rPr lang="en-IN" sz="1200">
                          <a:effectLst/>
                        </a:rPr>
                      </a:br>
                      <a:endParaRPr lang="en-IN" sz="1200">
                        <a:effectLst/>
                      </a:endParaRP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2150624831"/>
                  </a:ext>
                </a:extLst>
              </a:tr>
              <a:tr h="404550">
                <a:tc>
                  <a:txBody>
                    <a:bodyPr/>
                    <a:lstStyle/>
                    <a:p>
                      <a:pPr fontAlgn="t"/>
                      <a:r>
                        <a:rPr lang="en-IN" sz="1200">
                          <a:effectLst/>
                        </a:rPr>
                        <a:t>(-P) - (+Q)</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a:effectLst/>
                        </a:rPr>
                        <a:t>-(P+Q)</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a:effectLst/>
                        </a:rPr>
                        <a:t/>
                      </a:r>
                      <a:br>
                        <a:rPr lang="en-IN" sz="1200">
                          <a:effectLst/>
                        </a:rPr>
                      </a:br>
                      <a:endParaRPr lang="en-IN" sz="1200">
                        <a:effectLst/>
                      </a:endParaRP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a:effectLst/>
                        </a:rPr>
                        <a:t/>
                      </a:r>
                      <a:br>
                        <a:rPr lang="en-IN" sz="1200">
                          <a:effectLst/>
                        </a:rPr>
                      </a:br>
                      <a:endParaRPr lang="en-IN" sz="1200">
                        <a:effectLst/>
                      </a:endParaRP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a:effectLst/>
                        </a:rPr>
                        <a:t/>
                      </a:r>
                      <a:br>
                        <a:rPr lang="en-IN" sz="1200">
                          <a:effectLst/>
                        </a:rPr>
                      </a:br>
                      <a:endParaRPr lang="en-IN" sz="1200">
                        <a:effectLst/>
                      </a:endParaRP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3243707727"/>
                  </a:ext>
                </a:extLst>
              </a:tr>
              <a:tr h="404550">
                <a:tc>
                  <a:txBody>
                    <a:bodyPr/>
                    <a:lstStyle/>
                    <a:p>
                      <a:pPr fontAlgn="t"/>
                      <a:r>
                        <a:rPr lang="en-IN" sz="1200">
                          <a:effectLst/>
                        </a:rPr>
                        <a:t>(-P) - (-Q)</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a:effectLst/>
                        </a:rPr>
                        <a:t/>
                      </a:r>
                      <a:br>
                        <a:rPr lang="en-IN" sz="1200">
                          <a:effectLst/>
                        </a:rPr>
                      </a:br>
                      <a:endParaRPr lang="en-IN" sz="1200">
                        <a:effectLst/>
                      </a:endParaRP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dirty="0">
                          <a:effectLst/>
                        </a:rPr>
                        <a:t>-(P-Q)</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a:effectLst/>
                        </a:rPr>
                        <a:t>+(Q-P)</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N" sz="1200" dirty="0">
                          <a:effectLst/>
                        </a:rPr>
                        <a:t>+(P-Q)</a:t>
                      </a:r>
                    </a:p>
                  </a:txBody>
                  <a:tcPr marL="39206" marR="39206" marT="39206" marB="39206">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2885787209"/>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459" y="666427"/>
            <a:ext cx="7981626" cy="2862322"/>
          </a:xfrm>
          <a:prstGeom prst="rect">
            <a:avLst/>
          </a:prstGeom>
        </p:spPr>
        <p:txBody>
          <a:bodyPr wrap="square">
            <a:spAutoFit/>
          </a:bodyPr>
          <a:lstStyle/>
          <a:p>
            <a:pPr algn="just"/>
            <a:r>
              <a:rPr lang="en-US" sz="2000" dirty="0" smtClean="0">
                <a:solidFill>
                  <a:srgbClr val="000000"/>
                </a:solidFill>
                <a:latin typeface="Times New Roman" pitchFamily="18" charset="0"/>
                <a:cs typeface="Times New Roman" pitchFamily="18" charset="0"/>
              </a:rPr>
              <a:t>As display in the table, the addition algorithm states that −</a:t>
            </a:r>
          </a:p>
          <a:p>
            <a:pPr algn="just">
              <a:buFont typeface="Arial" panose="020B0604020202020204" pitchFamily="34" charset="0"/>
              <a:buChar char="•"/>
            </a:pPr>
            <a:r>
              <a:rPr lang="en-US" sz="2000" dirty="0" smtClean="0">
                <a:solidFill>
                  <a:srgbClr val="000000"/>
                </a:solidFill>
                <a:latin typeface="Times New Roman" pitchFamily="18" charset="0"/>
                <a:cs typeface="Times New Roman" pitchFamily="18" charset="0"/>
              </a:rPr>
              <a:t>When the signs of P and Q are equal, add the two magnitudes and connect the sign of P to the output.</a:t>
            </a:r>
          </a:p>
          <a:p>
            <a:pPr algn="just">
              <a:buFont typeface="Arial" panose="020B0604020202020204" pitchFamily="34" charset="0"/>
              <a:buChar char="•"/>
            </a:pPr>
            <a:r>
              <a:rPr lang="en-US" sz="2000" dirty="0" smtClean="0">
                <a:solidFill>
                  <a:srgbClr val="000000"/>
                </a:solidFill>
                <a:latin typeface="Times New Roman" pitchFamily="18" charset="0"/>
                <a:cs typeface="Times New Roman" pitchFamily="18" charset="0"/>
              </a:rPr>
              <a:t>When the signs of P and Q are different, compare the magnitudes and subtract the smaller number from the greater number.</a:t>
            </a:r>
          </a:p>
          <a:p>
            <a:pPr algn="just">
              <a:buFont typeface="Arial" panose="020B0604020202020204" pitchFamily="34" charset="0"/>
              <a:buChar char="•"/>
            </a:pPr>
            <a:r>
              <a:rPr lang="en-US" sz="2000" dirty="0" smtClean="0">
                <a:solidFill>
                  <a:srgbClr val="000000"/>
                </a:solidFill>
                <a:latin typeface="Times New Roman" pitchFamily="18" charset="0"/>
                <a:cs typeface="Times New Roman" pitchFamily="18" charset="0"/>
              </a:rPr>
              <a:t>The signs of the output have to be equal as P in case P &gt; Q or the complement of the sign of P in case P &lt; Q.</a:t>
            </a:r>
          </a:p>
          <a:p>
            <a:pPr algn="just">
              <a:buFont typeface="Arial" panose="020B0604020202020204" pitchFamily="34" charset="0"/>
              <a:buChar char="•"/>
            </a:pPr>
            <a:r>
              <a:rPr lang="en-US" sz="2000" dirty="0" smtClean="0">
                <a:solidFill>
                  <a:srgbClr val="000000"/>
                </a:solidFill>
                <a:latin typeface="Times New Roman" pitchFamily="18" charset="0"/>
                <a:cs typeface="Times New Roman" pitchFamily="18" charset="0"/>
              </a:rPr>
              <a:t>When the two magnitudes are equal, subtract Q from P and modify the sign of the output to positive.</a:t>
            </a:r>
            <a:endParaRPr lang="en-US" sz="2000" dirty="0">
              <a:solidFill>
                <a:srgbClr val="000000"/>
              </a:solidFill>
              <a:latin typeface="Times New Roman" pitchFamily="18" charset="0"/>
              <a:cs typeface="Times New Roman" pitchFamily="18" charset="0"/>
            </a:endParaRPr>
          </a:p>
        </p:txBody>
      </p:sp>
      <p:sp>
        <p:nvSpPr>
          <p:cNvPr id="3" name="Rectangle 2"/>
          <p:cNvSpPr/>
          <p:nvPr/>
        </p:nvSpPr>
        <p:spPr>
          <a:xfrm>
            <a:off x="371959" y="3549112"/>
            <a:ext cx="8136610" cy="2862322"/>
          </a:xfrm>
          <a:prstGeom prst="rect">
            <a:avLst/>
          </a:prstGeom>
        </p:spPr>
        <p:txBody>
          <a:bodyPr wrap="square">
            <a:spAutoFit/>
          </a:bodyPr>
          <a:lstStyle/>
          <a:p>
            <a:pPr algn="just"/>
            <a:r>
              <a:rPr lang="en-US" sz="2000" dirty="0" smtClean="0">
                <a:solidFill>
                  <a:srgbClr val="000000"/>
                </a:solidFill>
                <a:latin typeface="Times New Roman" pitchFamily="18" charset="0"/>
                <a:cs typeface="Times New Roman" pitchFamily="18" charset="0"/>
              </a:rPr>
              <a:t>The subtraction algorithm states that −</a:t>
            </a:r>
          </a:p>
          <a:p>
            <a:pPr algn="just">
              <a:buFont typeface="Arial" panose="020B0604020202020204" pitchFamily="34" charset="0"/>
              <a:buChar char="•"/>
            </a:pPr>
            <a:r>
              <a:rPr lang="en-US" sz="2000" dirty="0" smtClean="0">
                <a:solidFill>
                  <a:srgbClr val="000000"/>
                </a:solidFill>
                <a:latin typeface="Times New Roman" pitchFamily="18" charset="0"/>
                <a:cs typeface="Times New Roman" pitchFamily="18" charset="0"/>
              </a:rPr>
              <a:t>When the signs of P and Q are different, add the two magnitudes and connect the signs of P to the output.</a:t>
            </a:r>
          </a:p>
          <a:p>
            <a:pPr algn="just">
              <a:buFont typeface="Arial" panose="020B0604020202020204" pitchFamily="34" charset="0"/>
              <a:buChar char="•"/>
            </a:pPr>
            <a:r>
              <a:rPr lang="en-US" sz="2000" dirty="0" smtClean="0">
                <a:solidFill>
                  <a:srgbClr val="000000"/>
                </a:solidFill>
                <a:latin typeface="Times New Roman" pitchFamily="18" charset="0"/>
                <a:cs typeface="Times New Roman" pitchFamily="18" charset="0"/>
              </a:rPr>
              <a:t>When the signs of P and Q are the same, compare the magnitudes and subtract the smaller number from the greater number.</a:t>
            </a:r>
          </a:p>
          <a:p>
            <a:pPr algn="just">
              <a:buFont typeface="Arial" panose="020B0604020202020204" pitchFamily="34" charset="0"/>
              <a:buChar char="•"/>
            </a:pPr>
            <a:r>
              <a:rPr lang="en-US" sz="2000" dirty="0" smtClean="0">
                <a:solidFill>
                  <a:srgbClr val="000000"/>
                </a:solidFill>
                <a:latin typeface="Times New Roman" pitchFamily="18" charset="0"/>
                <a:cs typeface="Times New Roman" pitchFamily="18" charset="0"/>
              </a:rPr>
              <a:t>The signs of the output have to be equal as P in case P &gt; Q or the complement of the sign of P in case P &lt; Q.</a:t>
            </a:r>
          </a:p>
          <a:p>
            <a:pPr algn="just">
              <a:buFont typeface="Arial" panose="020B0604020202020204" pitchFamily="34" charset="0"/>
              <a:buChar char="•"/>
            </a:pPr>
            <a:r>
              <a:rPr lang="en-US" sz="2000" dirty="0" smtClean="0">
                <a:solidFill>
                  <a:srgbClr val="000000"/>
                </a:solidFill>
                <a:latin typeface="Times New Roman" pitchFamily="18" charset="0"/>
                <a:cs typeface="Times New Roman" pitchFamily="18" charset="0"/>
              </a:rPr>
              <a:t>When the two magnitudes are equal, subtract Q from P and modify the sign of the output to positive.</a:t>
            </a:r>
            <a:endParaRPr lang="en-US" sz="2000" dirty="0">
              <a:solidFill>
                <a:srgbClr val="000000"/>
              </a:solidFill>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861" y="433953"/>
            <a:ext cx="6850251" cy="400110"/>
          </a:xfrm>
          <a:prstGeom prst="rect">
            <a:avLst/>
          </a:prstGeom>
        </p:spPr>
        <p:txBody>
          <a:bodyPr wrap="square">
            <a:spAutoFit/>
          </a:bodyPr>
          <a:lstStyle/>
          <a:p>
            <a:pPr algn="ctr"/>
            <a:r>
              <a:rPr lang="en-US" sz="2000" dirty="0" smtClean="0">
                <a:latin typeface="Times New Roman" pitchFamily="18" charset="0"/>
                <a:cs typeface="Times New Roman" pitchFamily="18" charset="0"/>
              </a:rPr>
              <a:t>Addition and Subtraction with signed magnitude </a:t>
            </a:r>
            <a:r>
              <a:rPr lang="en-US" sz="2000" dirty="0" smtClean="0">
                <a:ln w="0"/>
                <a:latin typeface="Times New Roman" pitchFamily="18" charset="0"/>
                <a:cs typeface="Times New Roman" pitchFamily="18" charset="0"/>
              </a:rPr>
              <a:t>flowchart</a:t>
            </a:r>
            <a:endParaRPr lang="en-US" sz="2000" dirty="0">
              <a:ln w="0"/>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xmlns="" id="{6DBFEFE2-D9C0-98FE-44FC-172342E23E6B}"/>
              </a:ext>
            </a:extLst>
          </p:cNvPr>
          <p:cNvPicPr>
            <a:picLocks noChangeAspect="1"/>
          </p:cNvPicPr>
          <p:nvPr/>
        </p:nvPicPr>
        <p:blipFill>
          <a:blip r:embed="rId2"/>
          <a:stretch>
            <a:fillRect/>
          </a:stretch>
        </p:blipFill>
        <p:spPr>
          <a:xfrm>
            <a:off x="557939" y="1518834"/>
            <a:ext cx="7935132" cy="4695986"/>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437" y="495946"/>
            <a:ext cx="7981627" cy="4093428"/>
          </a:xfrm>
          <a:prstGeom prst="rect">
            <a:avLst/>
          </a:prstGeom>
        </p:spPr>
        <p:txBody>
          <a:bodyPr wrap="square">
            <a:spAutoFit/>
          </a:bodyPr>
          <a:lstStyle/>
          <a:p>
            <a:pPr lvl="0" algn="just" defTabSz="914400" eaLnBrk="0" fontAlgn="base" hangingPunct="0">
              <a:spcBef>
                <a:spcPct val="0"/>
              </a:spcBef>
              <a:spcAft>
                <a:spcPct val="0"/>
              </a:spcAft>
            </a:pPr>
            <a:r>
              <a:rPr lang="en-US" altLang="en-US" sz="2000" b="1" dirty="0" smtClean="0">
                <a:solidFill>
                  <a:srgbClr val="434343"/>
                </a:solidFill>
                <a:latin typeface="Times New Roman" pitchFamily="18" charset="0"/>
                <a:cs typeface="Times New Roman" pitchFamily="18" charset="0"/>
              </a:rPr>
              <a:t>Example 1</a:t>
            </a:r>
            <a:endParaRPr lang="en-US" altLang="en-US" sz="2000" b="1" dirty="0" smtClean="0">
              <a:solidFill>
                <a:srgbClr val="616161"/>
              </a:solidFill>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dirty="0" smtClean="0">
                <a:solidFill>
                  <a:srgbClr val="000000"/>
                </a:solidFill>
                <a:latin typeface="Times New Roman" pitchFamily="18" charset="0"/>
                <a:cs typeface="Times New Roman" pitchFamily="18" charset="0"/>
              </a:rPr>
              <a:t>Let's add two values, +3 and +2, using the signed magnitude representation.</a:t>
            </a:r>
            <a:endParaRPr lang="en-US" altLang="en-US" sz="2000" b="1" dirty="0" smtClean="0">
              <a:solidFill>
                <a:srgbClr val="616161"/>
              </a:solidFill>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b="1" dirty="0" smtClean="0">
                <a:solidFill>
                  <a:srgbClr val="666666"/>
                </a:solidFill>
                <a:latin typeface="Times New Roman" pitchFamily="18" charset="0"/>
                <a:cs typeface="Times New Roman" pitchFamily="18" charset="0"/>
              </a:rPr>
              <a:t>Solution</a:t>
            </a:r>
            <a:endParaRPr lang="en-US" altLang="en-US" sz="2000" b="1" dirty="0" smtClean="0">
              <a:solidFill>
                <a:srgbClr val="616161"/>
              </a:solidFill>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dirty="0" smtClean="0">
                <a:solidFill>
                  <a:srgbClr val="000000"/>
                </a:solidFill>
                <a:latin typeface="Times New Roman" pitchFamily="18" charset="0"/>
                <a:cs typeface="Times New Roman" pitchFamily="18" charset="0"/>
              </a:rPr>
              <a:t>We represent the given operands as shown below:</a:t>
            </a:r>
            <a:endParaRPr lang="en-US" altLang="en-US" sz="2000" dirty="0" smtClean="0">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dirty="0" smtClean="0">
                <a:solidFill>
                  <a:srgbClr val="000000"/>
                </a:solidFill>
                <a:latin typeface="Times New Roman" pitchFamily="18" charset="0"/>
                <a:cs typeface="Times New Roman" pitchFamily="18" charset="0"/>
              </a:rPr>
              <a:t>+3 = 0 0112</a:t>
            </a:r>
            <a:endParaRPr lang="en-US" altLang="en-US" sz="2000" dirty="0" smtClean="0">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dirty="0" smtClean="0">
                <a:solidFill>
                  <a:srgbClr val="000000"/>
                </a:solidFill>
                <a:latin typeface="Times New Roman" pitchFamily="18" charset="0"/>
                <a:cs typeface="Times New Roman" pitchFamily="18" charset="0"/>
              </a:rPr>
              <a:t>+2 = 0 0102</a:t>
            </a:r>
            <a:endParaRPr lang="en-US" altLang="en-US" sz="2000" dirty="0" smtClean="0">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dirty="0" smtClean="0">
                <a:solidFill>
                  <a:srgbClr val="000000"/>
                </a:solidFill>
                <a:latin typeface="Times New Roman" pitchFamily="18" charset="0"/>
                <a:cs typeface="Times New Roman" pitchFamily="18" charset="0"/>
              </a:rPr>
              <a:t>From the flowchart, we follow that A</a:t>
            </a:r>
            <a:r>
              <a:rPr lang="en-US" altLang="en-US" sz="2000" baseline="-30000" dirty="0" smtClean="0">
                <a:solidFill>
                  <a:srgbClr val="000000"/>
                </a:solidFill>
                <a:latin typeface="Times New Roman" pitchFamily="18" charset="0"/>
                <a:cs typeface="Times New Roman" pitchFamily="18" charset="0"/>
              </a:rPr>
              <a:t>s</a:t>
            </a:r>
            <a:r>
              <a:rPr lang="en-US" altLang="en-US" sz="2000" dirty="0" smtClean="0">
                <a:solidFill>
                  <a:srgbClr val="000000"/>
                </a:solidFill>
                <a:latin typeface="Times New Roman" pitchFamily="18" charset="0"/>
                <a:cs typeface="Times New Roman" pitchFamily="18" charset="0"/>
              </a:rPr>
              <a:t> </a:t>
            </a:r>
            <a:r>
              <a:rPr lang="en-US" altLang="en-US" sz="2000" dirty="0" err="1" smtClean="0">
                <a:solidFill>
                  <a:srgbClr val="000000"/>
                </a:solidFill>
                <a:latin typeface="Times New Roman" pitchFamily="18" charset="0"/>
                <a:cs typeface="Times New Roman" pitchFamily="18" charset="0"/>
              </a:rPr>
              <a:t>xor</a:t>
            </a:r>
            <a:r>
              <a:rPr lang="en-US" altLang="en-US" sz="2000" dirty="0" smtClean="0">
                <a:solidFill>
                  <a:srgbClr val="000000"/>
                </a:solidFill>
                <a:latin typeface="Times New Roman" pitchFamily="18" charset="0"/>
                <a:cs typeface="Times New Roman" pitchFamily="18" charset="0"/>
              </a:rPr>
              <a:t> B</a:t>
            </a:r>
            <a:r>
              <a:rPr lang="en-US" altLang="en-US" sz="2000" baseline="-30000" dirty="0" smtClean="0">
                <a:solidFill>
                  <a:srgbClr val="000000"/>
                </a:solidFill>
                <a:latin typeface="Times New Roman" pitchFamily="18" charset="0"/>
                <a:cs typeface="Times New Roman" pitchFamily="18" charset="0"/>
              </a:rPr>
              <a:t>s</a:t>
            </a:r>
            <a:r>
              <a:rPr lang="en-US" altLang="en-US" sz="2000" dirty="0" smtClean="0">
                <a:solidFill>
                  <a:srgbClr val="000000"/>
                </a:solidFill>
                <a:latin typeface="Times New Roman" pitchFamily="18" charset="0"/>
                <a:cs typeface="Times New Roman" pitchFamily="18" charset="0"/>
              </a:rPr>
              <a:t> = 0. This implies that A</a:t>
            </a:r>
            <a:r>
              <a:rPr lang="en-US" altLang="en-US" sz="2000" baseline="-30000" dirty="0" smtClean="0">
                <a:solidFill>
                  <a:srgbClr val="000000"/>
                </a:solidFill>
                <a:latin typeface="Times New Roman" pitchFamily="18" charset="0"/>
                <a:cs typeface="Times New Roman" pitchFamily="18" charset="0"/>
              </a:rPr>
              <a:t>s</a:t>
            </a:r>
            <a:r>
              <a:rPr lang="en-US" altLang="en-US" sz="2000" dirty="0" smtClean="0">
                <a:solidFill>
                  <a:srgbClr val="000000"/>
                </a:solidFill>
                <a:latin typeface="Times New Roman" pitchFamily="18" charset="0"/>
                <a:cs typeface="Times New Roman" pitchFamily="18" charset="0"/>
              </a:rPr>
              <a:t> = B</a:t>
            </a:r>
            <a:r>
              <a:rPr lang="en-US" altLang="en-US" sz="2000" baseline="-30000" dirty="0" smtClean="0">
                <a:solidFill>
                  <a:srgbClr val="000000"/>
                </a:solidFill>
                <a:latin typeface="Times New Roman" pitchFamily="18" charset="0"/>
                <a:cs typeface="Times New Roman" pitchFamily="18" charset="0"/>
              </a:rPr>
              <a:t>s</a:t>
            </a:r>
            <a:endParaRPr lang="en-US" altLang="en-US" sz="2000" dirty="0" smtClean="0">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dirty="0" smtClean="0">
                <a:solidFill>
                  <a:srgbClr val="000000"/>
                </a:solidFill>
                <a:latin typeface="Times New Roman" pitchFamily="18" charset="0"/>
                <a:cs typeface="Times New Roman" pitchFamily="18" charset="0"/>
              </a:rPr>
              <a:t>Also, according to the table,</a:t>
            </a:r>
            <a:endParaRPr lang="en-US" altLang="en-US" sz="2000" dirty="0" smtClean="0">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dirty="0" smtClean="0">
                <a:solidFill>
                  <a:srgbClr val="616161"/>
                </a:solidFill>
                <a:latin typeface="Times New Roman" pitchFamily="18" charset="0"/>
                <a:cs typeface="Times New Roman" pitchFamily="18" charset="0"/>
              </a:rPr>
              <a:t> </a:t>
            </a:r>
            <a:endParaRPr lang="en-US" altLang="en-US" sz="2000" dirty="0" smtClean="0">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dirty="0" smtClean="0">
                <a:solidFill>
                  <a:srgbClr val="000000"/>
                </a:solidFill>
                <a:latin typeface="Times New Roman" pitchFamily="18" charset="0"/>
                <a:cs typeface="Times New Roman" pitchFamily="18" charset="0"/>
              </a:rPr>
              <a:t>So we do the addition of the magnitude of both operands.</a:t>
            </a:r>
            <a:endParaRPr lang="en-US" altLang="en-US" sz="2000" dirty="0" smtClean="0">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dirty="0" err="1" smtClean="0">
                <a:solidFill>
                  <a:srgbClr val="000000"/>
                </a:solidFill>
                <a:latin typeface="Times New Roman" pitchFamily="18" charset="0"/>
                <a:cs typeface="Times New Roman" pitchFamily="18" charset="0"/>
              </a:rPr>
              <a:t>Mag</a:t>
            </a:r>
            <a:r>
              <a:rPr lang="en-US" altLang="en-US" sz="2000" dirty="0" smtClean="0">
                <a:solidFill>
                  <a:srgbClr val="000000"/>
                </a:solidFill>
                <a:latin typeface="Times New Roman" pitchFamily="18" charset="0"/>
                <a:cs typeface="Times New Roman" pitchFamily="18" charset="0"/>
              </a:rPr>
              <a:t>(+3) + </a:t>
            </a:r>
            <a:r>
              <a:rPr lang="en-US" altLang="en-US" sz="2000" dirty="0" err="1" smtClean="0">
                <a:solidFill>
                  <a:srgbClr val="000000"/>
                </a:solidFill>
                <a:latin typeface="Times New Roman" pitchFamily="18" charset="0"/>
                <a:cs typeface="Times New Roman" pitchFamily="18" charset="0"/>
              </a:rPr>
              <a:t>Mag</a:t>
            </a:r>
            <a:r>
              <a:rPr lang="en-US" altLang="en-US" sz="2000" dirty="0" smtClean="0">
                <a:solidFill>
                  <a:srgbClr val="000000"/>
                </a:solidFill>
                <a:latin typeface="Times New Roman" pitchFamily="18" charset="0"/>
                <a:cs typeface="Times New Roman" pitchFamily="18" charset="0"/>
              </a:rPr>
              <a:t>(+2) = 011</a:t>
            </a:r>
            <a:r>
              <a:rPr lang="en-US" altLang="en-US" sz="2000" baseline="-30000" dirty="0" smtClean="0">
                <a:solidFill>
                  <a:srgbClr val="000000"/>
                </a:solidFill>
                <a:latin typeface="Times New Roman" pitchFamily="18" charset="0"/>
                <a:cs typeface="Times New Roman" pitchFamily="18" charset="0"/>
              </a:rPr>
              <a:t>2</a:t>
            </a:r>
            <a:r>
              <a:rPr lang="en-US" altLang="en-US" sz="2000" dirty="0" smtClean="0">
                <a:solidFill>
                  <a:srgbClr val="000000"/>
                </a:solidFill>
                <a:latin typeface="Times New Roman" pitchFamily="18" charset="0"/>
                <a:cs typeface="Times New Roman" pitchFamily="18" charset="0"/>
              </a:rPr>
              <a:t> + 010</a:t>
            </a:r>
            <a:r>
              <a:rPr lang="en-US" altLang="en-US" sz="2000" baseline="-30000" dirty="0" smtClean="0">
                <a:solidFill>
                  <a:srgbClr val="000000"/>
                </a:solidFill>
                <a:latin typeface="Times New Roman" pitchFamily="18" charset="0"/>
                <a:cs typeface="Times New Roman" pitchFamily="18" charset="0"/>
              </a:rPr>
              <a:t>2</a:t>
            </a:r>
            <a:r>
              <a:rPr lang="en-US" altLang="en-US" sz="2000" dirty="0" smtClean="0">
                <a:solidFill>
                  <a:srgbClr val="000000"/>
                </a:solidFill>
                <a:latin typeface="Times New Roman" pitchFamily="18" charset="0"/>
                <a:cs typeface="Times New Roman" pitchFamily="18" charset="0"/>
              </a:rPr>
              <a:t> = 101</a:t>
            </a:r>
            <a:r>
              <a:rPr lang="en-US" altLang="en-US" sz="2000" baseline="-30000" dirty="0" smtClean="0">
                <a:solidFill>
                  <a:srgbClr val="000000"/>
                </a:solidFill>
                <a:latin typeface="Times New Roman" pitchFamily="18" charset="0"/>
                <a:cs typeface="Times New Roman" pitchFamily="18" charset="0"/>
              </a:rPr>
              <a:t>2</a:t>
            </a:r>
            <a:r>
              <a:rPr lang="en-US" altLang="en-US" sz="2000" dirty="0" smtClean="0">
                <a:solidFill>
                  <a:srgbClr val="000000"/>
                </a:solidFill>
                <a:latin typeface="Times New Roman" pitchFamily="18" charset="0"/>
                <a:cs typeface="Times New Roman" pitchFamily="18" charset="0"/>
              </a:rPr>
              <a:t> = </a:t>
            </a:r>
            <a:r>
              <a:rPr lang="en-US" altLang="en-US" sz="2000" dirty="0" err="1" smtClean="0">
                <a:solidFill>
                  <a:srgbClr val="000000"/>
                </a:solidFill>
                <a:latin typeface="Times New Roman" pitchFamily="18" charset="0"/>
                <a:cs typeface="Times New Roman" pitchFamily="18" charset="0"/>
              </a:rPr>
              <a:t>Mag</a:t>
            </a:r>
            <a:r>
              <a:rPr lang="en-US" altLang="en-US" sz="2000" dirty="0" smtClean="0">
                <a:solidFill>
                  <a:srgbClr val="000000"/>
                </a:solidFill>
                <a:latin typeface="Times New Roman" pitchFamily="18" charset="0"/>
                <a:cs typeface="Times New Roman" pitchFamily="18" charset="0"/>
              </a:rPr>
              <a:t>(5)</a:t>
            </a:r>
            <a:endParaRPr lang="en-US" altLang="en-US" sz="2000" dirty="0" smtClean="0">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dirty="0" smtClean="0">
                <a:solidFill>
                  <a:srgbClr val="000000"/>
                </a:solidFill>
                <a:latin typeface="Times New Roman" pitchFamily="18" charset="0"/>
                <a:cs typeface="Times New Roman" pitchFamily="18" charset="0"/>
              </a:rPr>
              <a:t>Now the sign of the result will be that of A</a:t>
            </a:r>
            <a:r>
              <a:rPr lang="en-US" altLang="en-US" sz="2000" baseline="-30000" dirty="0" smtClean="0">
                <a:solidFill>
                  <a:srgbClr val="000000"/>
                </a:solidFill>
                <a:latin typeface="Times New Roman" pitchFamily="18" charset="0"/>
                <a:cs typeface="Times New Roman" pitchFamily="18" charset="0"/>
              </a:rPr>
              <a:t>s</a:t>
            </a:r>
            <a:endParaRPr lang="en-US" altLang="en-US" sz="2000" dirty="0" smtClean="0">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dirty="0" smtClean="0">
                <a:solidFill>
                  <a:srgbClr val="000000"/>
                </a:solidFill>
                <a:latin typeface="Times New Roman" pitchFamily="18" charset="0"/>
                <a:cs typeface="Times New Roman" pitchFamily="18" charset="0"/>
              </a:rPr>
              <a:t>Therefore, +3 + (+2) = 0 101</a:t>
            </a:r>
            <a:r>
              <a:rPr lang="en-US" altLang="en-US" sz="2000" baseline="-30000" dirty="0" smtClean="0">
                <a:solidFill>
                  <a:srgbClr val="000000"/>
                </a:solidFill>
                <a:latin typeface="Times New Roman" pitchFamily="18" charset="0"/>
                <a:cs typeface="Times New Roman" pitchFamily="18" charset="0"/>
              </a:rPr>
              <a:t>2</a:t>
            </a:r>
            <a:r>
              <a:rPr lang="en-US" altLang="en-US" sz="2000" dirty="0" smtClean="0">
                <a:solidFill>
                  <a:srgbClr val="000000"/>
                </a:solidFill>
                <a:latin typeface="Times New Roman" pitchFamily="18" charset="0"/>
                <a:cs typeface="Times New Roman" pitchFamily="18" charset="0"/>
              </a:rPr>
              <a:t> = +5</a:t>
            </a:r>
            <a:endParaRPr lang="en-US" sz="2000" dirty="0">
              <a:latin typeface="Times New Roman" pitchFamily="18" charset="0"/>
              <a:cs typeface="Times New Roman" pitchFamily="18" charset="0"/>
            </a:endParaRPr>
          </a:p>
        </p:txBody>
      </p:sp>
      <p:graphicFrame>
        <p:nvGraphicFramePr>
          <p:cNvPr id="3" name="Table 2">
            <a:extLst>
              <a:ext uri="{FF2B5EF4-FFF2-40B4-BE49-F238E27FC236}">
                <a16:creationId xmlns:a16="http://schemas.microsoft.com/office/drawing/2014/main" xmlns="" id="{18F29435-8385-0459-8986-B8E7F4C2DB5A}"/>
              </a:ext>
            </a:extLst>
          </p:cNvPr>
          <p:cNvGraphicFramePr>
            <a:graphicFrameLocks noGrp="1"/>
          </p:cNvGraphicFramePr>
          <p:nvPr>
            <p:extLst>
              <p:ext uri="{D42A27DB-BD31-4B8C-83A1-F6EECF244321}">
                <p14:modId xmlns:p14="http://schemas.microsoft.com/office/powerpoint/2010/main" xmlns="" val="4145551124"/>
              </p:ext>
            </p:extLst>
          </p:nvPr>
        </p:nvGraphicFramePr>
        <p:xfrm>
          <a:off x="2014778" y="4726982"/>
          <a:ext cx="5734375" cy="1843044"/>
        </p:xfrm>
        <a:graphic>
          <a:graphicData uri="http://schemas.openxmlformats.org/drawingml/2006/table">
            <a:tbl>
              <a:tblPr/>
              <a:tblGrid>
                <a:gridCol w="1146875">
                  <a:extLst>
                    <a:ext uri="{9D8B030D-6E8A-4147-A177-3AD203B41FA5}">
                      <a16:colId xmlns:a16="http://schemas.microsoft.com/office/drawing/2014/main" xmlns="" val="4220287140"/>
                    </a:ext>
                  </a:extLst>
                </a:gridCol>
                <a:gridCol w="1146875">
                  <a:extLst>
                    <a:ext uri="{9D8B030D-6E8A-4147-A177-3AD203B41FA5}">
                      <a16:colId xmlns:a16="http://schemas.microsoft.com/office/drawing/2014/main" xmlns="" val="2505813606"/>
                    </a:ext>
                  </a:extLst>
                </a:gridCol>
                <a:gridCol w="1146875">
                  <a:extLst>
                    <a:ext uri="{9D8B030D-6E8A-4147-A177-3AD203B41FA5}">
                      <a16:colId xmlns:a16="http://schemas.microsoft.com/office/drawing/2014/main" xmlns="" val="456762127"/>
                    </a:ext>
                  </a:extLst>
                </a:gridCol>
                <a:gridCol w="1146875">
                  <a:extLst>
                    <a:ext uri="{9D8B030D-6E8A-4147-A177-3AD203B41FA5}">
                      <a16:colId xmlns:a16="http://schemas.microsoft.com/office/drawing/2014/main" xmlns="" val="679858215"/>
                    </a:ext>
                  </a:extLst>
                </a:gridCol>
                <a:gridCol w="1146875">
                  <a:extLst>
                    <a:ext uri="{9D8B030D-6E8A-4147-A177-3AD203B41FA5}">
                      <a16:colId xmlns:a16="http://schemas.microsoft.com/office/drawing/2014/main" xmlns="" val="1296151220"/>
                    </a:ext>
                  </a:extLst>
                </a:gridCol>
              </a:tblGrid>
              <a:tr h="982850">
                <a:tc>
                  <a:txBody>
                    <a:bodyPr/>
                    <a:lstStyle/>
                    <a:p>
                      <a:pPr fontAlgn="t"/>
                      <a:r>
                        <a:rPr lang="en-IN" sz="1700" b="1" dirty="0">
                          <a:solidFill>
                            <a:srgbClr val="000000"/>
                          </a:solidFill>
                          <a:effectLst/>
                        </a:rPr>
                        <a:t>Operations</a:t>
                      </a:r>
                      <a:endParaRPr lang="en-IN" sz="1700" dirty="0">
                        <a:effectLst/>
                      </a:endParaRPr>
                    </a:p>
                  </a:txBody>
                  <a:tcPr marL="72141" marR="72141" marT="72141" marB="721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9900"/>
                    </a:solidFill>
                  </a:tcPr>
                </a:tc>
                <a:tc>
                  <a:txBody>
                    <a:bodyPr/>
                    <a:lstStyle/>
                    <a:p>
                      <a:pPr fontAlgn="t"/>
                      <a:r>
                        <a:rPr lang="en-IN" sz="1700" b="1" dirty="0">
                          <a:solidFill>
                            <a:srgbClr val="000000"/>
                          </a:solidFill>
                          <a:effectLst/>
                        </a:rPr>
                        <a:t>Addition of Magnitudes</a:t>
                      </a:r>
                      <a:endParaRPr lang="en-IN" sz="1700" dirty="0">
                        <a:effectLst/>
                      </a:endParaRPr>
                    </a:p>
                  </a:txBody>
                  <a:tcPr marL="72141" marR="72141" marT="72141" marB="721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9900"/>
                    </a:solidFill>
                  </a:tcPr>
                </a:tc>
                <a:tc gridSpan="3">
                  <a:txBody>
                    <a:bodyPr/>
                    <a:lstStyle/>
                    <a:p>
                      <a:pPr fontAlgn="t"/>
                      <a:r>
                        <a:rPr lang="en-IN" sz="1700" b="1" dirty="0">
                          <a:solidFill>
                            <a:srgbClr val="000000"/>
                          </a:solidFill>
                          <a:effectLst/>
                        </a:rPr>
                        <a:t>        Subtraction of Magnitudes</a:t>
                      </a:r>
                      <a:endParaRPr lang="en-IN" sz="1700" dirty="0">
                        <a:effectLst/>
                      </a:endParaRPr>
                    </a:p>
                  </a:txBody>
                  <a:tcPr marL="72141" marR="72141" marT="72141" marB="721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9900"/>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4293481139"/>
                  </a:ext>
                </a:extLst>
              </a:tr>
              <a:tr h="551483">
                <a:tc>
                  <a:txBody>
                    <a:bodyPr/>
                    <a:lstStyle/>
                    <a:p>
                      <a:pPr fontAlgn="t"/>
                      <a:r>
                        <a:rPr lang="en-IN" sz="1700" b="1">
                          <a:solidFill>
                            <a:srgbClr val="000000"/>
                          </a:solidFill>
                          <a:effectLst/>
                        </a:rPr>
                        <a:t>(+P) + (+Q)</a:t>
                      </a:r>
                      <a:endParaRPr lang="en-IN" sz="1700">
                        <a:effectLst/>
                      </a:endParaRPr>
                    </a:p>
                  </a:txBody>
                  <a:tcPr marL="72141" marR="72141" marT="72141" marB="721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IN" sz="1700">
                          <a:solidFill>
                            <a:srgbClr val="000000"/>
                          </a:solidFill>
                          <a:effectLst/>
                        </a:rPr>
                        <a:t>+(P+Q)</a:t>
                      </a:r>
                      <a:endParaRPr lang="en-IN" sz="1700">
                        <a:effectLst/>
                      </a:endParaRPr>
                    </a:p>
                  </a:txBody>
                  <a:tcPr marL="72141" marR="72141" marT="72141" marB="721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IN" sz="1700">
                          <a:effectLst/>
                        </a:rPr>
                        <a:t> </a:t>
                      </a:r>
                    </a:p>
                  </a:txBody>
                  <a:tcPr marL="72141" marR="72141" marT="72141" marB="721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IN" sz="1700">
                          <a:effectLst/>
                        </a:rPr>
                        <a:t> </a:t>
                      </a:r>
                    </a:p>
                  </a:txBody>
                  <a:tcPr marL="72141" marR="72141" marT="72141" marB="721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IN" sz="1700" dirty="0">
                          <a:effectLst/>
                        </a:rPr>
                        <a:t> </a:t>
                      </a:r>
                    </a:p>
                  </a:txBody>
                  <a:tcPr marL="72141" marR="72141" marT="72141" marB="721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7099796"/>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949" y="309966"/>
            <a:ext cx="8214102" cy="4708981"/>
          </a:xfrm>
          <a:prstGeom prst="rect">
            <a:avLst/>
          </a:prstGeom>
        </p:spPr>
        <p:txBody>
          <a:bodyPr wrap="square">
            <a:spAutoFit/>
          </a:bodyPr>
          <a:lstStyle/>
          <a:p>
            <a:pPr lvl="0" algn="just" defTabSz="914400" eaLnBrk="0" fontAlgn="base" hangingPunct="0">
              <a:spcBef>
                <a:spcPct val="0"/>
              </a:spcBef>
              <a:spcAft>
                <a:spcPct val="0"/>
              </a:spcAft>
            </a:pPr>
            <a:r>
              <a:rPr lang="en-US" altLang="en-US" sz="2000" b="1" dirty="0" smtClean="0">
                <a:solidFill>
                  <a:srgbClr val="434343"/>
                </a:solidFill>
                <a:latin typeface="Times New Roman" pitchFamily="18" charset="0"/>
                <a:cs typeface="Times New Roman" pitchFamily="18" charset="0"/>
              </a:rPr>
              <a:t>Example 2</a:t>
            </a:r>
            <a:endParaRPr lang="en-US" altLang="en-US" sz="2000" b="1" dirty="0" smtClean="0">
              <a:solidFill>
                <a:srgbClr val="616161"/>
              </a:solidFill>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dirty="0" smtClean="0">
                <a:solidFill>
                  <a:srgbClr val="000000"/>
                </a:solidFill>
                <a:latin typeface="Times New Roman" pitchFamily="18" charset="0"/>
                <a:cs typeface="Times New Roman" pitchFamily="18" charset="0"/>
              </a:rPr>
              <a:t>Let's subtract two values, +3 and +2, using the signed magnitude representation.</a:t>
            </a:r>
            <a:endParaRPr lang="en-US" altLang="en-US" sz="2000" b="1" dirty="0" smtClean="0">
              <a:solidFill>
                <a:srgbClr val="616161"/>
              </a:solidFill>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b="1" dirty="0" smtClean="0">
                <a:solidFill>
                  <a:srgbClr val="666666"/>
                </a:solidFill>
                <a:latin typeface="Times New Roman" pitchFamily="18" charset="0"/>
                <a:cs typeface="Times New Roman" pitchFamily="18" charset="0"/>
              </a:rPr>
              <a:t>Solution</a:t>
            </a:r>
            <a:endParaRPr lang="en-US" altLang="en-US" sz="2000" b="1" dirty="0" smtClean="0">
              <a:solidFill>
                <a:srgbClr val="616161"/>
              </a:solidFill>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dirty="0" smtClean="0">
                <a:solidFill>
                  <a:srgbClr val="000000"/>
                </a:solidFill>
                <a:latin typeface="Times New Roman" pitchFamily="18" charset="0"/>
                <a:cs typeface="Times New Roman" pitchFamily="18" charset="0"/>
              </a:rPr>
              <a:t>We represent the given operands as shown below:</a:t>
            </a:r>
            <a:endParaRPr lang="en-US" altLang="en-US" sz="2000" dirty="0" smtClean="0">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dirty="0" smtClean="0">
                <a:solidFill>
                  <a:srgbClr val="000000"/>
                </a:solidFill>
                <a:latin typeface="Times New Roman" pitchFamily="18" charset="0"/>
                <a:cs typeface="Times New Roman" pitchFamily="18" charset="0"/>
              </a:rPr>
              <a:t>+3 = 0 011</a:t>
            </a:r>
            <a:r>
              <a:rPr lang="en-US" altLang="en-US" sz="2000" baseline="-30000" dirty="0" smtClean="0">
                <a:solidFill>
                  <a:srgbClr val="000000"/>
                </a:solidFill>
                <a:latin typeface="Times New Roman" pitchFamily="18" charset="0"/>
                <a:cs typeface="Times New Roman" pitchFamily="18" charset="0"/>
              </a:rPr>
              <a:t>2</a:t>
            </a:r>
            <a:endParaRPr lang="en-US" altLang="en-US" sz="2000" dirty="0" smtClean="0">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dirty="0" smtClean="0">
                <a:solidFill>
                  <a:srgbClr val="000000"/>
                </a:solidFill>
                <a:latin typeface="Times New Roman" pitchFamily="18" charset="0"/>
                <a:cs typeface="Times New Roman" pitchFamily="18" charset="0"/>
              </a:rPr>
              <a:t>+2 = 0 010</a:t>
            </a:r>
            <a:r>
              <a:rPr lang="en-US" altLang="en-US" sz="2000" baseline="-30000" dirty="0" smtClean="0">
                <a:solidFill>
                  <a:srgbClr val="000000"/>
                </a:solidFill>
                <a:latin typeface="Times New Roman" pitchFamily="18" charset="0"/>
                <a:cs typeface="Times New Roman" pitchFamily="18" charset="0"/>
              </a:rPr>
              <a:t>2</a:t>
            </a:r>
            <a:endParaRPr lang="en-US" altLang="en-US" sz="2000" dirty="0" smtClean="0">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dirty="0" smtClean="0">
                <a:solidFill>
                  <a:srgbClr val="000000"/>
                </a:solidFill>
                <a:latin typeface="Times New Roman" pitchFamily="18" charset="0"/>
                <a:cs typeface="Times New Roman" pitchFamily="18" charset="0"/>
              </a:rPr>
              <a:t>From the flowchart, we follow that A</a:t>
            </a:r>
            <a:r>
              <a:rPr lang="en-US" altLang="en-US" sz="2000" baseline="-30000" dirty="0" smtClean="0">
                <a:solidFill>
                  <a:srgbClr val="000000"/>
                </a:solidFill>
                <a:latin typeface="Times New Roman" pitchFamily="18" charset="0"/>
                <a:cs typeface="Times New Roman" pitchFamily="18" charset="0"/>
              </a:rPr>
              <a:t>s</a:t>
            </a:r>
            <a:r>
              <a:rPr lang="en-US" altLang="en-US" sz="2000" dirty="0" smtClean="0">
                <a:solidFill>
                  <a:srgbClr val="000000"/>
                </a:solidFill>
                <a:latin typeface="Times New Roman" pitchFamily="18" charset="0"/>
                <a:cs typeface="Times New Roman" pitchFamily="18" charset="0"/>
              </a:rPr>
              <a:t> </a:t>
            </a:r>
            <a:r>
              <a:rPr lang="en-US" altLang="en-US" sz="2000" dirty="0" err="1" smtClean="0">
                <a:solidFill>
                  <a:srgbClr val="000000"/>
                </a:solidFill>
                <a:latin typeface="Times New Roman" pitchFamily="18" charset="0"/>
                <a:cs typeface="Times New Roman" pitchFamily="18" charset="0"/>
              </a:rPr>
              <a:t>xor</a:t>
            </a:r>
            <a:r>
              <a:rPr lang="en-US" altLang="en-US" sz="2000" dirty="0" smtClean="0">
                <a:solidFill>
                  <a:srgbClr val="000000"/>
                </a:solidFill>
                <a:latin typeface="Times New Roman" pitchFamily="18" charset="0"/>
                <a:cs typeface="Times New Roman" pitchFamily="18" charset="0"/>
              </a:rPr>
              <a:t> B</a:t>
            </a:r>
            <a:r>
              <a:rPr lang="en-US" altLang="en-US" sz="2000" baseline="-30000" dirty="0" smtClean="0">
                <a:solidFill>
                  <a:srgbClr val="000000"/>
                </a:solidFill>
                <a:latin typeface="Times New Roman" pitchFamily="18" charset="0"/>
                <a:cs typeface="Times New Roman" pitchFamily="18" charset="0"/>
              </a:rPr>
              <a:t>s</a:t>
            </a:r>
            <a:r>
              <a:rPr lang="en-US" altLang="en-US" sz="2000" dirty="0" smtClean="0">
                <a:solidFill>
                  <a:srgbClr val="000000"/>
                </a:solidFill>
                <a:latin typeface="Times New Roman" pitchFamily="18" charset="0"/>
                <a:cs typeface="Times New Roman" pitchFamily="18" charset="0"/>
              </a:rPr>
              <a:t> = 0. This implies that As = Bs</a:t>
            </a:r>
            <a:endParaRPr lang="en-US" altLang="en-US" sz="2000" dirty="0" smtClean="0">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dirty="0" smtClean="0">
                <a:solidFill>
                  <a:srgbClr val="000000"/>
                </a:solidFill>
                <a:latin typeface="Times New Roman" pitchFamily="18" charset="0"/>
                <a:cs typeface="Times New Roman" pitchFamily="18" charset="0"/>
              </a:rPr>
              <a:t>Also according to the table,</a:t>
            </a:r>
            <a:endParaRPr lang="en-US" altLang="en-US" sz="2000" dirty="0" smtClean="0">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dirty="0" smtClean="0">
                <a:solidFill>
                  <a:srgbClr val="616161"/>
                </a:solidFill>
                <a:latin typeface="Times New Roman" pitchFamily="18" charset="0"/>
                <a:cs typeface="Times New Roman" pitchFamily="18" charset="0"/>
              </a:rPr>
              <a:t> </a:t>
            </a:r>
            <a:endParaRPr lang="en-US" altLang="en-US" sz="2000" dirty="0" smtClean="0">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dirty="0" smtClean="0">
                <a:solidFill>
                  <a:srgbClr val="000000"/>
                </a:solidFill>
                <a:latin typeface="Times New Roman" pitchFamily="18" charset="0"/>
                <a:cs typeface="Times New Roman" pitchFamily="18" charset="0"/>
              </a:rPr>
              <a:t>Since the magnitude of P &gt; Q,</a:t>
            </a:r>
            <a:endParaRPr lang="en-US" altLang="en-US" sz="2000" dirty="0" smtClean="0">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dirty="0" smtClean="0">
                <a:solidFill>
                  <a:srgbClr val="000000"/>
                </a:solidFill>
                <a:latin typeface="Times New Roman" pitchFamily="18" charset="0"/>
                <a:cs typeface="Times New Roman" pitchFamily="18" charset="0"/>
              </a:rPr>
              <a:t>We get results by +(P-Q).</a:t>
            </a:r>
            <a:endParaRPr lang="en-US" altLang="en-US" sz="2000" dirty="0" smtClean="0">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dirty="0" err="1" smtClean="0">
                <a:solidFill>
                  <a:srgbClr val="000000"/>
                </a:solidFill>
                <a:latin typeface="Times New Roman" pitchFamily="18" charset="0"/>
                <a:cs typeface="Times New Roman" pitchFamily="18" charset="0"/>
              </a:rPr>
              <a:t>Mag</a:t>
            </a:r>
            <a:r>
              <a:rPr lang="en-US" altLang="en-US" sz="2000" dirty="0" smtClean="0">
                <a:solidFill>
                  <a:srgbClr val="000000"/>
                </a:solidFill>
                <a:latin typeface="Times New Roman" pitchFamily="18" charset="0"/>
                <a:cs typeface="Times New Roman" pitchFamily="18" charset="0"/>
              </a:rPr>
              <a:t>(Result) = 011 + (010)’ + 1 = 011 + 101 + 1 = (001)</a:t>
            </a:r>
            <a:endParaRPr lang="en-US" altLang="en-US" sz="2000" dirty="0" smtClean="0">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dirty="0" err="1" smtClean="0">
                <a:solidFill>
                  <a:srgbClr val="000000"/>
                </a:solidFill>
                <a:latin typeface="Times New Roman" pitchFamily="18" charset="0"/>
                <a:cs typeface="Times New Roman" pitchFamily="18" charset="0"/>
              </a:rPr>
              <a:t>SignBit</a:t>
            </a:r>
            <a:r>
              <a:rPr lang="en-US" altLang="en-US" sz="2000" dirty="0" smtClean="0">
                <a:solidFill>
                  <a:srgbClr val="000000"/>
                </a:solidFill>
                <a:latin typeface="Times New Roman" pitchFamily="18" charset="0"/>
                <a:cs typeface="Times New Roman" pitchFamily="18" charset="0"/>
              </a:rPr>
              <a:t>(Result) = 0</a:t>
            </a:r>
            <a:endParaRPr lang="en-US" altLang="en-US" sz="2000" dirty="0" smtClean="0">
              <a:latin typeface="Times New Roman" pitchFamily="18" charset="0"/>
              <a:cs typeface="Times New Roman" pitchFamily="18" charset="0"/>
            </a:endParaRPr>
          </a:p>
          <a:p>
            <a:pPr lvl="0" algn="just" defTabSz="914400" eaLnBrk="0" fontAlgn="base" hangingPunct="0">
              <a:spcBef>
                <a:spcPct val="0"/>
              </a:spcBef>
              <a:spcAft>
                <a:spcPct val="0"/>
              </a:spcAft>
            </a:pPr>
            <a:r>
              <a:rPr lang="en-US" altLang="en-US" sz="2000" dirty="0" smtClean="0">
                <a:solidFill>
                  <a:srgbClr val="000000"/>
                </a:solidFill>
                <a:latin typeface="Times New Roman" pitchFamily="18" charset="0"/>
                <a:cs typeface="Times New Roman" pitchFamily="18" charset="0"/>
              </a:rPr>
              <a:t>Therefore, +3 - (+2) = +(+3-2) = +1</a:t>
            </a:r>
            <a:endParaRPr lang="en-US" altLang="en-US" sz="2000" dirty="0">
              <a:latin typeface="Times New Roman" pitchFamily="18" charset="0"/>
              <a:cs typeface="Times New Roman" pitchFamily="18" charset="0"/>
            </a:endParaRPr>
          </a:p>
        </p:txBody>
      </p:sp>
      <p:graphicFrame>
        <p:nvGraphicFramePr>
          <p:cNvPr id="3" name="Table 2">
            <a:extLst>
              <a:ext uri="{FF2B5EF4-FFF2-40B4-BE49-F238E27FC236}">
                <a16:creationId xmlns:a16="http://schemas.microsoft.com/office/drawing/2014/main" xmlns="" id="{623F27A0-784E-461F-AD3B-FF326EDE3187}"/>
              </a:ext>
            </a:extLst>
          </p:cNvPr>
          <p:cNvGraphicFramePr>
            <a:graphicFrameLocks noGrp="1"/>
          </p:cNvGraphicFramePr>
          <p:nvPr>
            <p:extLst>
              <p:ext uri="{D42A27DB-BD31-4B8C-83A1-F6EECF244321}">
                <p14:modId xmlns:p14="http://schemas.microsoft.com/office/powerpoint/2010/main" xmlns="" val="1298301969"/>
              </p:ext>
            </p:extLst>
          </p:nvPr>
        </p:nvGraphicFramePr>
        <p:xfrm>
          <a:off x="965199" y="5108007"/>
          <a:ext cx="7095065" cy="1469166"/>
        </p:xfrm>
        <a:graphic>
          <a:graphicData uri="http://schemas.openxmlformats.org/drawingml/2006/table">
            <a:tbl>
              <a:tblPr/>
              <a:tblGrid>
                <a:gridCol w="1419013">
                  <a:extLst>
                    <a:ext uri="{9D8B030D-6E8A-4147-A177-3AD203B41FA5}">
                      <a16:colId xmlns:a16="http://schemas.microsoft.com/office/drawing/2014/main" xmlns="" val="2675527443"/>
                    </a:ext>
                  </a:extLst>
                </a:gridCol>
                <a:gridCol w="1419013">
                  <a:extLst>
                    <a:ext uri="{9D8B030D-6E8A-4147-A177-3AD203B41FA5}">
                      <a16:colId xmlns:a16="http://schemas.microsoft.com/office/drawing/2014/main" xmlns="" val="2014735419"/>
                    </a:ext>
                  </a:extLst>
                </a:gridCol>
                <a:gridCol w="1419013">
                  <a:extLst>
                    <a:ext uri="{9D8B030D-6E8A-4147-A177-3AD203B41FA5}">
                      <a16:colId xmlns:a16="http://schemas.microsoft.com/office/drawing/2014/main" xmlns="" val="4278859988"/>
                    </a:ext>
                  </a:extLst>
                </a:gridCol>
                <a:gridCol w="1419013">
                  <a:extLst>
                    <a:ext uri="{9D8B030D-6E8A-4147-A177-3AD203B41FA5}">
                      <a16:colId xmlns:a16="http://schemas.microsoft.com/office/drawing/2014/main" xmlns="" val="1214518428"/>
                    </a:ext>
                  </a:extLst>
                </a:gridCol>
                <a:gridCol w="1419013">
                  <a:extLst>
                    <a:ext uri="{9D8B030D-6E8A-4147-A177-3AD203B41FA5}">
                      <a16:colId xmlns:a16="http://schemas.microsoft.com/office/drawing/2014/main" xmlns="" val="1604523092"/>
                    </a:ext>
                  </a:extLst>
                </a:gridCol>
              </a:tblGrid>
              <a:tr h="506582">
                <a:tc>
                  <a:txBody>
                    <a:bodyPr/>
                    <a:lstStyle/>
                    <a:p>
                      <a:pPr fontAlgn="t"/>
                      <a:r>
                        <a:rPr lang="en-IN" sz="1700" b="1" dirty="0">
                          <a:solidFill>
                            <a:srgbClr val="000000"/>
                          </a:solidFill>
                          <a:effectLst/>
                        </a:rPr>
                        <a:t>Operations</a:t>
                      </a:r>
                      <a:endParaRPr lang="en-IN" sz="1700" dirty="0">
                        <a:effectLst/>
                      </a:endParaRPr>
                    </a:p>
                  </a:txBody>
                  <a:tcPr marL="72141" marR="72141" marT="72141" marB="721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9900"/>
                    </a:solidFill>
                  </a:tcPr>
                </a:tc>
                <a:tc>
                  <a:txBody>
                    <a:bodyPr/>
                    <a:lstStyle/>
                    <a:p>
                      <a:pPr fontAlgn="t"/>
                      <a:r>
                        <a:rPr lang="en-IN" sz="1700" b="1">
                          <a:solidFill>
                            <a:srgbClr val="000000"/>
                          </a:solidFill>
                          <a:effectLst/>
                        </a:rPr>
                        <a:t>Addition of Magnitudes</a:t>
                      </a:r>
                      <a:endParaRPr lang="en-IN" sz="1700">
                        <a:effectLst/>
                      </a:endParaRPr>
                    </a:p>
                  </a:txBody>
                  <a:tcPr marL="72141" marR="72141" marT="72141" marB="721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9900"/>
                    </a:solidFill>
                  </a:tcPr>
                </a:tc>
                <a:tc gridSpan="3">
                  <a:txBody>
                    <a:bodyPr/>
                    <a:lstStyle/>
                    <a:p>
                      <a:pPr fontAlgn="t"/>
                      <a:r>
                        <a:rPr lang="en-IN" sz="1700" b="1">
                          <a:solidFill>
                            <a:srgbClr val="000000"/>
                          </a:solidFill>
                          <a:effectLst/>
                        </a:rPr>
                        <a:t>        Subtraction of Magnitudes</a:t>
                      </a:r>
                      <a:endParaRPr lang="en-IN" sz="1700">
                        <a:effectLst/>
                      </a:endParaRPr>
                    </a:p>
                  </a:txBody>
                  <a:tcPr marL="72141" marR="72141" marT="72141" marB="721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9900"/>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558361506"/>
                  </a:ext>
                </a:extLst>
              </a:tr>
              <a:tr h="266078">
                <a:tc>
                  <a:txBody>
                    <a:bodyPr/>
                    <a:lstStyle/>
                    <a:p>
                      <a:pPr fontAlgn="t"/>
                      <a:r>
                        <a:rPr lang="en-IN" sz="1700">
                          <a:effectLst/>
                        </a:rPr>
                        <a:t> </a:t>
                      </a:r>
                    </a:p>
                  </a:txBody>
                  <a:tcPr marL="72141" marR="72141" marT="72141" marB="721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IN" sz="1700">
                          <a:effectLst/>
                        </a:rPr>
                        <a:t> </a:t>
                      </a:r>
                    </a:p>
                  </a:txBody>
                  <a:tcPr marL="72141" marR="72141" marT="72141" marB="721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IN" sz="1700" b="1">
                          <a:solidFill>
                            <a:srgbClr val="000000"/>
                          </a:solidFill>
                          <a:effectLst/>
                        </a:rPr>
                        <a:t>P&gt;Q</a:t>
                      </a:r>
                      <a:endParaRPr lang="en-IN" sz="1700">
                        <a:effectLst/>
                      </a:endParaRPr>
                    </a:p>
                  </a:txBody>
                  <a:tcPr marL="72141" marR="72141" marT="72141" marB="721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9900"/>
                    </a:solidFill>
                  </a:tcPr>
                </a:tc>
                <a:tc>
                  <a:txBody>
                    <a:bodyPr/>
                    <a:lstStyle/>
                    <a:p>
                      <a:pPr fontAlgn="t"/>
                      <a:r>
                        <a:rPr lang="en-IN" sz="1700" b="1">
                          <a:solidFill>
                            <a:srgbClr val="000000"/>
                          </a:solidFill>
                          <a:effectLst/>
                        </a:rPr>
                        <a:t>P&lt;Q</a:t>
                      </a:r>
                      <a:endParaRPr lang="en-IN" sz="1700">
                        <a:effectLst/>
                      </a:endParaRPr>
                    </a:p>
                  </a:txBody>
                  <a:tcPr marL="72141" marR="72141" marT="72141" marB="721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9900"/>
                    </a:solidFill>
                  </a:tcPr>
                </a:tc>
                <a:tc>
                  <a:txBody>
                    <a:bodyPr/>
                    <a:lstStyle/>
                    <a:p>
                      <a:pPr fontAlgn="t"/>
                      <a:r>
                        <a:rPr lang="en-IN" sz="1700" b="1">
                          <a:solidFill>
                            <a:srgbClr val="000000"/>
                          </a:solidFill>
                          <a:effectLst/>
                        </a:rPr>
                        <a:t>P=Q</a:t>
                      </a:r>
                      <a:endParaRPr lang="en-IN" sz="1700">
                        <a:effectLst/>
                      </a:endParaRPr>
                    </a:p>
                  </a:txBody>
                  <a:tcPr marL="72141" marR="72141" marT="72141" marB="721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xmlns="" val="1368061406"/>
                  </a:ext>
                </a:extLst>
              </a:tr>
              <a:tr h="284246">
                <a:tc>
                  <a:txBody>
                    <a:bodyPr/>
                    <a:lstStyle/>
                    <a:p>
                      <a:pPr fontAlgn="t"/>
                      <a:r>
                        <a:rPr lang="en-IN" sz="1700" b="1">
                          <a:solidFill>
                            <a:srgbClr val="000000"/>
                          </a:solidFill>
                          <a:effectLst/>
                        </a:rPr>
                        <a:t>(+P) - (+Q)</a:t>
                      </a:r>
                      <a:endParaRPr lang="en-IN" sz="1700">
                        <a:effectLst/>
                      </a:endParaRPr>
                    </a:p>
                  </a:txBody>
                  <a:tcPr marL="72141" marR="72141" marT="72141" marB="721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IN" sz="1700">
                          <a:effectLst/>
                        </a:rPr>
                        <a:t> </a:t>
                      </a:r>
                    </a:p>
                  </a:txBody>
                  <a:tcPr marL="72141" marR="72141" marT="72141" marB="721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IN" sz="1700">
                          <a:solidFill>
                            <a:srgbClr val="000000"/>
                          </a:solidFill>
                          <a:effectLst/>
                        </a:rPr>
                        <a:t>+(P-Q)</a:t>
                      </a:r>
                      <a:endParaRPr lang="en-IN" sz="1700">
                        <a:effectLst/>
                      </a:endParaRPr>
                    </a:p>
                  </a:txBody>
                  <a:tcPr marL="72141" marR="72141" marT="72141" marB="721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IN" sz="1700">
                          <a:solidFill>
                            <a:srgbClr val="000000"/>
                          </a:solidFill>
                          <a:effectLst/>
                        </a:rPr>
                        <a:t>-(Q-P)</a:t>
                      </a:r>
                      <a:endParaRPr lang="en-IN" sz="1700">
                        <a:effectLst/>
                      </a:endParaRPr>
                    </a:p>
                  </a:txBody>
                  <a:tcPr marL="72141" marR="72141" marT="72141" marB="721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IN" sz="1700" dirty="0">
                          <a:solidFill>
                            <a:srgbClr val="000000"/>
                          </a:solidFill>
                          <a:effectLst/>
                        </a:rPr>
                        <a:t>+(P-Q)</a:t>
                      </a:r>
                      <a:endParaRPr lang="en-IN" sz="1700" dirty="0">
                        <a:effectLst/>
                      </a:endParaRPr>
                    </a:p>
                  </a:txBody>
                  <a:tcPr marL="72141" marR="72141" marT="72141" marB="721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5831335"/>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024AEBE-F733-0282-0A20-D2C49B3D7B04}"/>
              </a:ext>
            </a:extLst>
          </p:cNvPr>
          <p:cNvSpPr txBox="1"/>
          <p:nvPr/>
        </p:nvSpPr>
        <p:spPr>
          <a:xfrm>
            <a:off x="801858" y="2025748"/>
            <a:ext cx="7498080" cy="2246769"/>
          </a:xfrm>
          <a:prstGeom prst="rect">
            <a:avLst/>
          </a:prstGeom>
          <a:noFill/>
        </p:spPr>
        <p:txBody>
          <a:bodyPr wrap="square">
            <a:spAutoFit/>
          </a:bodyPr>
          <a:lstStyle/>
          <a:p>
            <a:pPr algn="just">
              <a:buFont typeface="+mj-lt"/>
              <a:buAutoNum type="arabicPeriod"/>
            </a:pPr>
            <a:r>
              <a:rPr lang="en-US" sz="2000" dirty="0">
                <a:solidFill>
                  <a:srgbClr val="000000"/>
                </a:solidFill>
                <a:latin typeface="Times New Roman" panose="02020603050405020304" pitchFamily="18" charset="0"/>
                <a:cs typeface="Times New Roman" panose="02020603050405020304" pitchFamily="18" charset="0"/>
              </a:rPr>
              <a:t>The memory unit that establishes direct communication with the CPU is called </a:t>
            </a:r>
            <a:r>
              <a:rPr lang="en-US" sz="2000" b="1" dirty="0">
                <a:solidFill>
                  <a:srgbClr val="000000"/>
                </a:solidFill>
                <a:latin typeface="Times New Roman" panose="02020603050405020304" pitchFamily="18" charset="0"/>
                <a:cs typeface="Times New Roman" panose="02020603050405020304" pitchFamily="18" charset="0"/>
              </a:rPr>
              <a:t>Main Memory</a:t>
            </a:r>
            <a:r>
              <a:rPr lang="en-US" sz="2000" dirty="0">
                <a:solidFill>
                  <a:srgbClr val="000000"/>
                </a:solidFill>
                <a:latin typeface="Times New Roman" panose="02020603050405020304" pitchFamily="18" charset="0"/>
                <a:cs typeface="Times New Roman" panose="02020603050405020304" pitchFamily="18" charset="0"/>
              </a:rPr>
              <a:t>. The main memory is often referred to as RAM (Random Access Memory).</a:t>
            </a:r>
          </a:p>
          <a:p>
            <a:pPr algn="just">
              <a:buFont typeface="+mj-lt"/>
              <a:buAutoNum type="arabicPeriod"/>
            </a:pPr>
            <a:endParaRPr lang="en-US" sz="2000" dirty="0">
              <a:solidFill>
                <a:srgbClr val="000000"/>
              </a:solidFill>
              <a:latin typeface="Times New Roman" panose="02020603050405020304" pitchFamily="18" charset="0"/>
              <a:cs typeface="Times New Roman" panose="02020603050405020304" pitchFamily="18" charset="0"/>
            </a:endParaRPr>
          </a:p>
          <a:p>
            <a:pPr algn="just">
              <a:buFont typeface="+mj-lt"/>
              <a:buAutoNum type="arabicPeriod"/>
            </a:pPr>
            <a:r>
              <a:rPr lang="en-US" sz="2000" dirty="0">
                <a:solidFill>
                  <a:srgbClr val="000000"/>
                </a:solidFill>
                <a:latin typeface="Times New Roman" panose="02020603050405020304" pitchFamily="18" charset="0"/>
                <a:cs typeface="Times New Roman" panose="02020603050405020304" pitchFamily="18" charset="0"/>
              </a:rPr>
              <a:t>The memory units that provide backup storage are called </a:t>
            </a:r>
            <a:r>
              <a:rPr lang="en-US" sz="2000" b="1" dirty="0">
                <a:solidFill>
                  <a:srgbClr val="000000"/>
                </a:solidFill>
                <a:latin typeface="Times New Roman" panose="02020603050405020304" pitchFamily="18" charset="0"/>
                <a:cs typeface="Times New Roman" panose="02020603050405020304" pitchFamily="18" charset="0"/>
              </a:rPr>
              <a:t>Auxiliary Memory</a:t>
            </a:r>
            <a:r>
              <a:rPr lang="en-US" sz="2000" dirty="0">
                <a:solidFill>
                  <a:srgbClr val="000000"/>
                </a:solidFill>
                <a:latin typeface="Times New Roman" panose="02020603050405020304" pitchFamily="18" charset="0"/>
                <a:cs typeface="Times New Roman" panose="02020603050405020304" pitchFamily="18" charset="0"/>
              </a:rPr>
              <a:t>. For instance, magnetic disks and magnetic tapes are the most commonly used auxiliary memories</a:t>
            </a:r>
            <a:r>
              <a:rPr lang="en-US" dirty="0">
                <a:solidFill>
                  <a:srgbClr val="00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4E628B14-53F0-4653-3912-0FDDD82B9678}"/>
              </a:ext>
            </a:extLst>
          </p:cNvPr>
          <p:cNvSpPr txBox="1"/>
          <p:nvPr/>
        </p:nvSpPr>
        <p:spPr>
          <a:xfrm>
            <a:off x="829993" y="919878"/>
            <a:ext cx="7568419" cy="1015663"/>
          </a:xfrm>
          <a:prstGeom prst="rect">
            <a:avLst/>
          </a:prstGeom>
          <a:noFill/>
        </p:spPr>
        <p:txBody>
          <a:bodyPr wrap="square">
            <a:spAutoFit/>
          </a:bodyPr>
          <a:lstStyle/>
          <a:p>
            <a:pPr algn="just"/>
            <a:r>
              <a:rPr lang="en-US" sz="2000" dirty="0">
                <a:solidFill>
                  <a:srgbClr val="333333"/>
                </a:solidFill>
                <a:latin typeface="Times New Roman" panose="02020603050405020304" pitchFamily="18" charset="0"/>
                <a:cs typeface="Times New Roman" panose="02020603050405020304" pitchFamily="18" charset="0"/>
              </a:rPr>
              <a:t>A memory unit is an essential component in any digital computer since it is needed for storing programs and data.</a:t>
            </a:r>
          </a:p>
          <a:p>
            <a:pPr algn="just"/>
            <a:r>
              <a:rPr lang="en-US" sz="2000" dirty="0">
                <a:solidFill>
                  <a:srgbClr val="333333"/>
                </a:solidFill>
                <a:latin typeface="Times New Roman" panose="02020603050405020304" pitchFamily="18" charset="0"/>
                <a:cs typeface="Times New Roman" panose="02020603050405020304" pitchFamily="18" charset="0"/>
              </a:rPr>
              <a:t>Typically, a memory unit can be classified into two categories:</a:t>
            </a:r>
          </a:p>
        </p:txBody>
      </p:sp>
      <p:sp>
        <p:nvSpPr>
          <p:cNvPr id="7" name="TextBox 6">
            <a:extLst>
              <a:ext uri="{FF2B5EF4-FFF2-40B4-BE49-F238E27FC236}">
                <a16:creationId xmlns:a16="http://schemas.microsoft.com/office/drawing/2014/main" xmlns="" id="{30BDCD0A-C21B-73D1-59D7-AF1F495E2A14}"/>
              </a:ext>
            </a:extLst>
          </p:cNvPr>
          <p:cNvSpPr txBox="1"/>
          <p:nvPr/>
        </p:nvSpPr>
        <p:spPr>
          <a:xfrm>
            <a:off x="885091" y="4315762"/>
            <a:ext cx="7485186" cy="1323439"/>
          </a:xfrm>
          <a:prstGeom prst="rect">
            <a:avLst/>
          </a:prstGeom>
          <a:noFill/>
        </p:spPr>
        <p:txBody>
          <a:bodyPr wrap="square">
            <a:spAutoFit/>
          </a:bodyPr>
          <a:lstStyle/>
          <a:p>
            <a:pPr algn="just"/>
            <a:r>
              <a:rPr lang="en-US" sz="2000" b="0" i="0" dirty="0">
                <a:effectLst/>
                <a:latin typeface="Times New Roman" pitchFamily="18" charset="0"/>
                <a:cs typeface="Times New Roman" pitchFamily="18" charset="0"/>
              </a:rPr>
              <a:t>Apart from the basic classifications of a memory unit, the memory hierarchy consists all of the storage devices available in a computer system ranging from the slow but high-capacity auxiliary memory to relatively faster main memory.</a:t>
            </a:r>
            <a:endParaRPr lang="en-IN" sz="2000"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ECAE0187-1BDC-8948-F302-54DA089D5071}"/>
              </a:ext>
            </a:extLst>
          </p:cNvPr>
          <p:cNvSpPr txBox="1"/>
          <p:nvPr/>
        </p:nvSpPr>
        <p:spPr>
          <a:xfrm>
            <a:off x="2293034" y="177415"/>
            <a:ext cx="5120640" cy="523220"/>
          </a:xfrm>
          <a:prstGeom prst="rect">
            <a:avLst/>
          </a:prstGeom>
          <a:noFill/>
        </p:spPr>
        <p:txBody>
          <a:bodyPr wrap="square">
            <a:spAutoFit/>
          </a:bodyPr>
          <a:lstStyle/>
          <a:p>
            <a:pPr algn="ctr"/>
            <a:r>
              <a:rPr lang="en-IN" sz="2800" dirty="0">
                <a:ln w="0"/>
                <a:effectLst>
                  <a:outerShdw blurRad="38100" dist="19050" dir="2700000" algn="tl" rotWithShape="0">
                    <a:schemeClr val="dk1">
                      <a:alpha val="40000"/>
                    </a:schemeClr>
                  </a:outerShdw>
                </a:effectLst>
                <a:latin typeface="Times New Roman" pitchFamily="18" charset="0"/>
                <a:cs typeface="Times New Roman" pitchFamily="18" charset="0"/>
              </a:rPr>
              <a:t>Memory Hierarchy</a:t>
            </a:r>
          </a:p>
        </p:txBody>
      </p:sp>
    </p:spTree>
    <p:extLst>
      <p:ext uri="{BB962C8B-B14F-4D97-AF65-F5344CB8AC3E}">
        <p14:creationId xmlns:p14="http://schemas.microsoft.com/office/powerpoint/2010/main" xmlns="" val="7061679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hat is Memory hierarchy? - Quora">
            <a:extLst>
              <a:ext uri="{FF2B5EF4-FFF2-40B4-BE49-F238E27FC236}">
                <a16:creationId xmlns:a16="http://schemas.microsoft.com/office/drawing/2014/main" xmlns="" id="{4AD4925A-2123-48FA-D589-456FB3429B6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83545" y="604912"/>
            <a:ext cx="5697415" cy="56552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248976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6CCF68F-8BB3-BE57-BD9C-AB7838F21439}"/>
              </a:ext>
            </a:extLst>
          </p:cNvPr>
          <p:cNvSpPr txBox="1"/>
          <p:nvPr/>
        </p:nvSpPr>
        <p:spPr>
          <a:xfrm>
            <a:off x="326096" y="289679"/>
            <a:ext cx="8438075" cy="3600986"/>
          </a:xfrm>
          <a:prstGeom prst="rect">
            <a:avLst/>
          </a:prstGeom>
          <a:noFill/>
        </p:spPr>
        <p:txBody>
          <a:bodyPr wrap="square">
            <a:spAutoFit/>
          </a:bodyPr>
          <a:lstStyle/>
          <a:p>
            <a:pPr algn="ctr"/>
            <a:r>
              <a:rPr lang="en-US" sz="2800" dirty="0">
                <a:latin typeface="Times New Roman" panose="02020603050405020304" pitchFamily="18" charset="0"/>
                <a:cs typeface="Times New Roman" panose="02020603050405020304" pitchFamily="18" charset="0"/>
              </a:rPr>
              <a:t>Auxiliary Memory :-</a:t>
            </a:r>
          </a:p>
          <a:p>
            <a:pPr algn="just"/>
            <a:r>
              <a:rPr lang="en-US" sz="2000" b="0" i="0" dirty="0">
                <a:solidFill>
                  <a:srgbClr val="333333"/>
                </a:solidFill>
                <a:effectLst/>
                <a:latin typeface="Times New Roman" pitchFamily="18" charset="0"/>
                <a:cs typeface="Times New Roman" pitchFamily="18" charset="0"/>
              </a:rPr>
              <a:t>Auxiliary memory is known as the lowest-cost, highest-capacity and slowest-access storage in a computer system. Auxiliary memory provides storage for programs and data that are kept for long-term storage or when not in immediate use. The most common examples of auxiliary memories are magnetic tapes and magnetic disks.</a:t>
            </a:r>
          </a:p>
          <a:p>
            <a:pPr algn="just"/>
            <a:r>
              <a:rPr lang="en-US" sz="2000" b="0" i="0" dirty="0">
                <a:solidFill>
                  <a:srgbClr val="333333"/>
                </a:solidFill>
                <a:effectLst/>
                <a:latin typeface="Times New Roman" pitchFamily="18" charset="0"/>
                <a:cs typeface="Times New Roman" pitchFamily="18" charset="0"/>
              </a:rPr>
              <a:t>A magnetic disk is a digital computer memory that uses a magnetization process to write, rewrite and access data. For example, hard drives, zip disks, and floppy disks.</a:t>
            </a:r>
          </a:p>
          <a:p>
            <a:pPr algn="just"/>
            <a:r>
              <a:rPr lang="en-US" sz="2000" b="0" i="0" dirty="0">
                <a:solidFill>
                  <a:srgbClr val="333333"/>
                </a:solidFill>
                <a:effectLst/>
                <a:latin typeface="Times New Roman" pitchFamily="18" charset="0"/>
                <a:cs typeface="Times New Roman" pitchFamily="18" charset="0"/>
              </a:rPr>
              <a:t>Magnetic tape is a storage medium that allows for data archiving, collection, and backup for different kinds of data.</a:t>
            </a:r>
          </a:p>
        </p:txBody>
      </p:sp>
      <p:pic>
        <p:nvPicPr>
          <p:cNvPr id="34818" name="Picture 2" descr="COA | Auxiliary Memory - javatpoint">
            <a:extLst>
              <a:ext uri="{FF2B5EF4-FFF2-40B4-BE49-F238E27FC236}">
                <a16:creationId xmlns:a16="http://schemas.microsoft.com/office/drawing/2014/main" xmlns="" id="{3CF15AB4-0713-E69D-EE34-469CD78B8D5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13539" y="3798279"/>
            <a:ext cx="4037428" cy="26306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3794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CC329F8-FE52-2BE2-969E-197BC2B03D22}"/>
              </a:ext>
            </a:extLst>
          </p:cNvPr>
          <p:cNvSpPr txBox="1"/>
          <p:nvPr/>
        </p:nvSpPr>
        <p:spPr>
          <a:xfrm>
            <a:off x="396437" y="558629"/>
            <a:ext cx="7805028" cy="2985433"/>
          </a:xfrm>
          <a:prstGeom prst="rect">
            <a:avLst/>
          </a:prstGeom>
          <a:noFill/>
        </p:spPr>
        <p:txBody>
          <a:bodyPr wrap="square">
            <a:spAutoFit/>
          </a:bodyPr>
          <a:lstStyle/>
          <a:p>
            <a:pPr algn="ctr"/>
            <a:r>
              <a:rPr lang="en-US" sz="2800" dirty="0">
                <a:latin typeface="Times New Roman" panose="02020603050405020304" pitchFamily="18" charset="0"/>
                <a:cs typeface="Times New Roman" panose="02020603050405020304" pitchFamily="18" charset="0"/>
              </a:rPr>
              <a:t>Main Memory:-</a:t>
            </a:r>
          </a:p>
          <a:p>
            <a:pPr algn="just"/>
            <a:r>
              <a:rPr lang="en-US" sz="2000" b="0" i="0" dirty="0">
                <a:effectLst/>
                <a:latin typeface="Times New Roman" pitchFamily="18" charset="0"/>
                <a:cs typeface="Times New Roman" pitchFamily="18" charset="0"/>
              </a:rPr>
              <a:t>The main memory acts as the central storage unit in a computer system. It is a relatively large and fast memory which is used to store programs and data during the run time operations.</a:t>
            </a:r>
          </a:p>
          <a:p>
            <a:pPr algn="just"/>
            <a:r>
              <a:rPr lang="en-US" sz="2000" b="0" i="0" dirty="0">
                <a:effectLst/>
                <a:latin typeface="Times New Roman" pitchFamily="18" charset="0"/>
                <a:cs typeface="Times New Roman" pitchFamily="18" charset="0"/>
              </a:rPr>
              <a:t>The primary technology used for the main memory is based on semiconductor integrated circuits. The integrated circuits for the main memory are classified into two major </a:t>
            </a:r>
            <a:r>
              <a:rPr lang="en-US" sz="2000" b="0" i="0" dirty="0" smtClean="0">
                <a:effectLst/>
                <a:latin typeface="Times New Roman" pitchFamily="18" charset="0"/>
                <a:cs typeface="Times New Roman" pitchFamily="18" charset="0"/>
              </a:rPr>
              <a:t>units.</a:t>
            </a:r>
          </a:p>
          <a:p>
            <a:pPr algn="just"/>
            <a:r>
              <a:rPr lang="en-US" sz="2000" dirty="0" smtClean="0">
                <a:solidFill>
                  <a:srgbClr val="333333"/>
                </a:solidFill>
                <a:latin typeface="Times New Roman" pitchFamily="18" charset="0"/>
                <a:cs typeface="Times New Roman" pitchFamily="18" charset="0"/>
              </a:rPr>
              <a:t>1.</a:t>
            </a:r>
            <a:r>
              <a:rPr lang="en-US" sz="2000" b="0" i="0" dirty="0" smtClean="0">
                <a:solidFill>
                  <a:srgbClr val="000000"/>
                </a:solidFill>
                <a:effectLst/>
                <a:latin typeface="Times New Roman" pitchFamily="18" charset="0"/>
                <a:cs typeface="Times New Roman" pitchFamily="18" charset="0"/>
              </a:rPr>
              <a:t>RAM </a:t>
            </a:r>
            <a:r>
              <a:rPr lang="en-US" sz="2000" b="0" i="0" dirty="0">
                <a:solidFill>
                  <a:srgbClr val="000000"/>
                </a:solidFill>
                <a:effectLst/>
                <a:latin typeface="Times New Roman" pitchFamily="18" charset="0"/>
                <a:cs typeface="Times New Roman" pitchFamily="18" charset="0"/>
              </a:rPr>
              <a:t>(Random Access Memory) integrated circuit chips</a:t>
            </a:r>
          </a:p>
          <a:p>
            <a:pPr algn="just"/>
            <a:r>
              <a:rPr lang="en-US" sz="2000" b="0" i="0" dirty="0" smtClean="0">
                <a:solidFill>
                  <a:srgbClr val="000000"/>
                </a:solidFill>
                <a:effectLst/>
                <a:latin typeface="Times New Roman" pitchFamily="18" charset="0"/>
                <a:cs typeface="Times New Roman" pitchFamily="18" charset="0"/>
              </a:rPr>
              <a:t>2.ROM </a:t>
            </a:r>
            <a:r>
              <a:rPr lang="en-US" sz="2000" b="0" i="0" dirty="0">
                <a:solidFill>
                  <a:srgbClr val="000000"/>
                </a:solidFill>
                <a:effectLst/>
                <a:latin typeface="Times New Roman" pitchFamily="18" charset="0"/>
                <a:cs typeface="Times New Roman" pitchFamily="18" charset="0"/>
              </a:rPr>
              <a:t>(Read Only Memory) integrated circuit chips</a:t>
            </a:r>
          </a:p>
        </p:txBody>
      </p:sp>
      <p:pic>
        <p:nvPicPr>
          <p:cNvPr id="35842" name="Picture 2" descr="Computer - Read Only Memory">
            <a:extLst>
              <a:ext uri="{FF2B5EF4-FFF2-40B4-BE49-F238E27FC236}">
                <a16:creationId xmlns:a16="http://schemas.microsoft.com/office/drawing/2014/main" xmlns="" id="{B2282252-E120-A4C2-DBA1-5E99BBF5764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7482" y="3763963"/>
            <a:ext cx="3575367" cy="19716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F8C1A228-A3E0-1FEE-5541-72874384236C}"/>
              </a:ext>
            </a:extLst>
          </p:cNvPr>
          <p:cNvSpPr txBox="1"/>
          <p:nvPr/>
        </p:nvSpPr>
        <p:spPr>
          <a:xfrm>
            <a:off x="1410677" y="5797178"/>
            <a:ext cx="871415" cy="369332"/>
          </a:xfrm>
          <a:prstGeom prst="rect">
            <a:avLst/>
          </a:prstGeom>
          <a:noFill/>
        </p:spPr>
        <p:txBody>
          <a:bodyPr wrap="square">
            <a:spAutoFit/>
          </a:bodyPr>
          <a:lstStyle/>
          <a:p>
            <a:r>
              <a:rPr lang="en-IN" dirty="0">
                <a:latin typeface="Times New Roman" panose="02020603050405020304" pitchFamily="18" charset="0"/>
                <a:cs typeface="Times New Roman" panose="02020603050405020304" pitchFamily="18" charset="0"/>
              </a:rPr>
              <a:t>ROM</a:t>
            </a:r>
          </a:p>
        </p:txBody>
      </p:sp>
      <p:pic>
        <p:nvPicPr>
          <p:cNvPr id="35844" name="Picture 4" descr="How to Upgrade RAM on a PC | Installing RAM | AVG">
            <a:extLst>
              <a:ext uri="{FF2B5EF4-FFF2-40B4-BE49-F238E27FC236}">
                <a16:creationId xmlns:a16="http://schemas.microsoft.com/office/drawing/2014/main" xmlns="" id="{C33BB19A-C1D8-CBE6-03D6-6FFC111A5E0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26745" y="3763963"/>
            <a:ext cx="3474720" cy="177165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xmlns="" id="{73E7D125-691B-388F-3F55-15FC36A04B35}"/>
              </a:ext>
            </a:extLst>
          </p:cNvPr>
          <p:cNvSpPr txBox="1"/>
          <p:nvPr/>
        </p:nvSpPr>
        <p:spPr>
          <a:xfrm>
            <a:off x="5068277" y="5797178"/>
            <a:ext cx="808892" cy="369332"/>
          </a:xfrm>
          <a:prstGeom prst="rect">
            <a:avLst/>
          </a:prstGeom>
          <a:noFill/>
        </p:spPr>
        <p:txBody>
          <a:bodyPr wrap="square">
            <a:spAutoFit/>
          </a:bodyPr>
          <a:lstStyle/>
          <a:p>
            <a:r>
              <a:rPr lang="en-IN" dirty="0">
                <a:latin typeface="Times New Roman" panose="02020603050405020304" pitchFamily="18" charset="0"/>
                <a:cs typeface="Times New Roman" panose="02020603050405020304" pitchFamily="18" charset="0"/>
              </a:rPr>
              <a:t>RAM</a:t>
            </a:r>
          </a:p>
        </p:txBody>
      </p:sp>
    </p:spTree>
    <p:extLst>
      <p:ext uri="{BB962C8B-B14F-4D97-AF65-F5344CB8AC3E}">
        <p14:creationId xmlns:p14="http://schemas.microsoft.com/office/powerpoint/2010/main" xmlns="" val="9444849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997BAB3-CCA4-3363-73CD-8C891A3B0299}"/>
              </a:ext>
            </a:extLst>
          </p:cNvPr>
          <p:cNvSpPr txBox="1"/>
          <p:nvPr/>
        </p:nvSpPr>
        <p:spPr>
          <a:xfrm>
            <a:off x="1674054" y="370226"/>
            <a:ext cx="3527083" cy="523220"/>
          </a:xfrm>
          <a:prstGeom prst="rect">
            <a:avLst/>
          </a:prstGeom>
          <a:noFill/>
        </p:spPr>
        <p:txBody>
          <a:bodyPr wrap="square">
            <a:spAutoFit/>
          </a:bodyPr>
          <a:lstStyle/>
          <a:p>
            <a:pPr algn="ctr"/>
            <a:r>
              <a:rPr lang="en-US" sz="2800" dirty="0">
                <a:latin typeface="Times New Roman" panose="02020603050405020304" pitchFamily="18" charset="0"/>
                <a:cs typeface="Times New Roman" panose="02020603050405020304" pitchFamily="18" charset="0"/>
              </a:rPr>
              <a:t>Cache </a:t>
            </a:r>
            <a:r>
              <a:rPr lang="en-US" sz="2800" dirty="0" smtClean="0">
                <a:latin typeface="Times New Roman" panose="02020603050405020304" pitchFamily="18" charset="0"/>
                <a:cs typeface="Times New Roman" panose="02020603050405020304" pitchFamily="18" charset="0"/>
              </a:rPr>
              <a:t>Memory:-</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A2390AA3-03BD-F56F-03DD-194EEEACB774}"/>
              </a:ext>
            </a:extLst>
          </p:cNvPr>
          <p:cNvSpPr txBox="1"/>
          <p:nvPr/>
        </p:nvSpPr>
        <p:spPr>
          <a:xfrm>
            <a:off x="492369" y="1084498"/>
            <a:ext cx="7723163" cy="1323439"/>
          </a:xfrm>
          <a:prstGeom prst="rect">
            <a:avLst/>
          </a:prstGeom>
          <a:noFill/>
        </p:spPr>
        <p:txBody>
          <a:bodyPr wrap="square">
            <a:spAutoFit/>
          </a:bodyPr>
          <a:lstStyle/>
          <a:p>
            <a:pPr algn="just"/>
            <a:r>
              <a:rPr lang="en-US" sz="2000" b="0" i="0" dirty="0">
                <a:solidFill>
                  <a:srgbClr val="333333"/>
                </a:solidFill>
                <a:effectLst/>
                <a:latin typeface="Times New Roman" pitchFamily="18" charset="0"/>
                <a:cs typeface="Times New Roman" pitchFamily="18" charset="0"/>
              </a:rPr>
              <a:t>Cache memory is a high-speed memory, which is small in size but faster than the main memory (RAM). The CPU can access it more quickly than the primary memory. So, it is used to synchronize with high-speed CPU and to improve its performance.</a:t>
            </a:r>
            <a:endParaRPr lang="en-IN" sz="2000"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xmlns="" id="{9F2CA853-C0F0-E18F-9093-ACA5BE03CE8A}"/>
              </a:ext>
            </a:extLst>
          </p:cNvPr>
          <p:cNvSpPr txBox="1"/>
          <p:nvPr/>
        </p:nvSpPr>
        <p:spPr>
          <a:xfrm>
            <a:off x="478301" y="2357182"/>
            <a:ext cx="7779433" cy="2554545"/>
          </a:xfrm>
          <a:prstGeom prst="rect">
            <a:avLst/>
          </a:prstGeom>
          <a:noFill/>
        </p:spPr>
        <p:txBody>
          <a:bodyPr wrap="square">
            <a:spAutoFit/>
          </a:bodyPr>
          <a:lstStyle/>
          <a:p>
            <a:pPr algn="just"/>
            <a:r>
              <a:rPr lang="en-US" sz="2000" b="0" i="0" dirty="0">
                <a:solidFill>
                  <a:srgbClr val="333333"/>
                </a:solidFill>
                <a:effectLst/>
                <a:latin typeface="Times New Roman" pitchFamily="18" charset="0"/>
                <a:cs typeface="Times New Roman" pitchFamily="18" charset="0"/>
              </a:rPr>
              <a:t>Cache memory can only be accessed by CPU. It can be a reserved part of the main memory or a storage device outside the CPU. It holds the data and programs which are frequently used by the CPU. So, it makes sure that the data is instantly available for CPU whenever the CPU needs this data. In other words, if the CPU finds the required data or instructions in the cache memory, it doesn't need to access the primary memory (RAM). Thus, by acting as a buffer between RAM and CPU, it speeds up the system performance.</a:t>
            </a:r>
            <a:endParaRPr lang="en-IN" sz="2000" dirty="0">
              <a:latin typeface="Times New Roman" pitchFamily="18" charset="0"/>
              <a:cs typeface="Times New Roman" pitchFamily="18" charset="0"/>
            </a:endParaRPr>
          </a:p>
        </p:txBody>
      </p:sp>
      <p:pic>
        <p:nvPicPr>
          <p:cNvPr id="36866" name="Picture 2" descr="Fastest memory in your PC... Cache memory(read as “cash” and not… | by  Debanshu Datta | Computer Architecture Club | Medium">
            <a:extLst>
              <a:ext uri="{FF2B5EF4-FFF2-40B4-BE49-F238E27FC236}">
                <a16:creationId xmlns:a16="http://schemas.microsoft.com/office/drawing/2014/main" xmlns="" id="{8904DA0B-D75B-A7DE-2C4D-72019150842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32185" y="5023657"/>
            <a:ext cx="4853354" cy="13068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056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1E50FA5-6876-6D7D-59FD-41C13466C02C}"/>
              </a:ext>
            </a:extLst>
          </p:cNvPr>
          <p:cNvSpPr txBox="1"/>
          <p:nvPr/>
        </p:nvSpPr>
        <p:spPr>
          <a:xfrm>
            <a:off x="422030" y="979275"/>
            <a:ext cx="8412480" cy="4708981"/>
          </a:xfrm>
          <a:prstGeom prst="rect">
            <a:avLst/>
          </a:prstGeom>
          <a:noFill/>
        </p:spPr>
        <p:txBody>
          <a:bodyPr wrap="square">
            <a:spAutoFit/>
          </a:bodyPr>
          <a:lstStyle/>
          <a:p>
            <a:pPr algn="just"/>
            <a:r>
              <a:rPr lang="en-US" sz="2000" b="1" i="0" dirty="0">
                <a:solidFill>
                  <a:srgbClr val="000000"/>
                </a:solidFill>
                <a:effectLst/>
                <a:latin typeface="Times New Roman" pitchFamily="18" charset="0"/>
                <a:cs typeface="Times New Roman" pitchFamily="18" charset="0"/>
              </a:rPr>
              <a:t>For Example</a:t>
            </a:r>
            <a:r>
              <a:rPr lang="en-US" sz="2000" b="0" i="0" dirty="0">
                <a:solidFill>
                  <a:srgbClr val="000000"/>
                </a:solidFill>
                <a:effectLst/>
                <a:latin typeface="Times New Roman" pitchFamily="18" charset="0"/>
                <a:cs typeface="Times New Roman" pitchFamily="18" charset="0"/>
              </a:rPr>
              <a:t> − Instruction set architecture (ISA) acts as a bridge between computer's software and hardware. It works as a programmer's view of a machine.</a:t>
            </a:r>
          </a:p>
          <a:p>
            <a:pPr algn="just"/>
            <a:r>
              <a:rPr lang="en-US" sz="2000" b="0" i="0" dirty="0">
                <a:solidFill>
                  <a:srgbClr val="000000"/>
                </a:solidFill>
                <a:effectLst/>
                <a:latin typeface="Times New Roman" pitchFamily="18" charset="0"/>
                <a:cs typeface="Times New Roman" pitchFamily="18" charset="0"/>
              </a:rPr>
              <a:t>Computers can only understand binary language (i.e., 0, 1) and users understand high level language (i.e., if else, while, conditions, </a:t>
            </a:r>
            <a:r>
              <a:rPr lang="en-US" sz="2000" b="0" i="0" dirty="0" err="1">
                <a:solidFill>
                  <a:srgbClr val="000000"/>
                </a:solidFill>
                <a:effectLst/>
                <a:latin typeface="Times New Roman" pitchFamily="18" charset="0"/>
                <a:cs typeface="Times New Roman" pitchFamily="18" charset="0"/>
              </a:rPr>
              <a:t>etc</a:t>
            </a:r>
            <a:r>
              <a:rPr lang="en-US" sz="2000" b="0" i="0" dirty="0">
                <a:solidFill>
                  <a:srgbClr val="000000"/>
                </a:solidFill>
                <a:effectLst/>
                <a:latin typeface="Times New Roman" pitchFamily="18" charset="0"/>
                <a:cs typeface="Times New Roman" pitchFamily="18" charset="0"/>
              </a:rPr>
              <a:t>). So to communicate between user and computer, Instruction set Architecture plays a major role here, translating high level language to binary language.</a:t>
            </a:r>
          </a:p>
          <a:p>
            <a:pPr algn="l"/>
            <a:r>
              <a:rPr lang="en-US" sz="2000" b="0" i="0" dirty="0">
                <a:solidFill>
                  <a:srgbClr val="000000"/>
                </a:solidFill>
                <a:effectLst/>
                <a:latin typeface="Times New Roman" pitchFamily="18" charset="0"/>
                <a:cs typeface="Times New Roman" pitchFamily="18" charset="0"/>
              </a:rPr>
              <a:t>Structure</a:t>
            </a:r>
          </a:p>
          <a:p>
            <a:pPr algn="just"/>
            <a:r>
              <a:rPr lang="en-US" sz="2000" b="0" i="0" dirty="0">
                <a:solidFill>
                  <a:srgbClr val="000000"/>
                </a:solidFill>
                <a:effectLst/>
                <a:latin typeface="Times New Roman" pitchFamily="18" charset="0"/>
                <a:cs typeface="Times New Roman" pitchFamily="18" charset="0"/>
              </a:rPr>
              <a:t>Let us see the example structure of Computer Architecture as given below.</a:t>
            </a:r>
          </a:p>
          <a:p>
            <a:pPr algn="just"/>
            <a:r>
              <a:rPr lang="en-US" sz="2000" b="0" i="0" dirty="0">
                <a:solidFill>
                  <a:srgbClr val="000000"/>
                </a:solidFill>
                <a:effectLst/>
                <a:latin typeface="Times New Roman" pitchFamily="18" charset="0"/>
                <a:cs typeface="Times New Roman" pitchFamily="18" charset="0"/>
              </a:rPr>
              <a:t>Generally, computer architecture consists of the following −</a:t>
            </a:r>
          </a:p>
          <a:p>
            <a:pPr algn="just">
              <a:buFont typeface="Arial" panose="020B0604020202020204" pitchFamily="34" charset="0"/>
              <a:buChar char="•"/>
            </a:pPr>
            <a:r>
              <a:rPr lang="en-US" sz="2000" b="0" i="0" dirty="0">
                <a:solidFill>
                  <a:srgbClr val="000000"/>
                </a:solidFill>
                <a:effectLst/>
                <a:latin typeface="Times New Roman" pitchFamily="18" charset="0"/>
                <a:cs typeface="Times New Roman" pitchFamily="18" charset="0"/>
              </a:rPr>
              <a:t>Processor</a:t>
            </a:r>
          </a:p>
          <a:p>
            <a:pPr algn="just">
              <a:buFont typeface="Arial" panose="020B0604020202020204" pitchFamily="34" charset="0"/>
              <a:buChar char="•"/>
            </a:pPr>
            <a:r>
              <a:rPr lang="en-US" sz="2000" b="0" i="0" dirty="0">
                <a:solidFill>
                  <a:srgbClr val="000000"/>
                </a:solidFill>
                <a:effectLst/>
                <a:latin typeface="Times New Roman" pitchFamily="18" charset="0"/>
                <a:cs typeface="Times New Roman" pitchFamily="18" charset="0"/>
              </a:rPr>
              <a:t>Memory</a:t>
            </a:r>
          </a:p>
          <a:p>
            <a:pPr algn="just">
              <a:buFont typeface="Arial" panose="020B0604020202020204" pitchFamily="34" charset="0"/>
              <a:buChar char="•"/>
            </a:pPr>
            <a:r>
              <a:rPr lang="en-US" sz="2000" b="0" i="0" dirty="0">
                <a:solidFill>
                  <a:srgbClr val="000000"/>
                </a:solidFill>
                <a:effectLst/>
                <a:latin typeface="Times New Roman" pitchFamily="18" charset="0"/>
                <a:cs typeface="Times New Roman" pitchFamily="18" charset="0"/>
              </a:rPr>
              <a:t>Peripherals</a:t>
            </a:r>
          </a:p>
          <a:p>
            <a:pPr algn="just"/>
            <a:r>
              <a:rPr lang="en-US" sz="2000" b="0" i="0" dirty="0">
                <a:solidFill>
                  <a:srgbClr val="000000"/>
                </a:solidFill>
                <a:effectLst/>
                <a:latin typeface="Times New Roman" pitchFamily="18" charset="0"/>
                <a:cs typeface="Times New Roman" pitchFamily="18" charset="0"/>
              </a:rPr>
              <a:t>All the above parts are connected with the help of system bus, which consists of address bus, data bus and control bus.</a:t>
            </a:r>
          </a:p>
        </p:txBody>
      </p:sp>
    </p:spTree>
    <p:extLst>
      <p:ext uri="{BB962C8B-B14F-4D97-AF65-F5344CB8AC3E}">
        <p14:creationId xmlns:p14="http://schemas.microsoft.com/office/powerpoint/2010/main" xmlns="" val="405559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564214C-4D2B-2B08-6581-A8BC4149643F}"/>
              </a:ext>
            </a:extLst>
          </p:cNvPr>
          <p:cNvSpPr txBox="1"/>
          <p:nvPr/>
        </p:nvSpPr>
        <p:spPr>
          <a:xfrm>
            <a:off x="970670" y="237364"/>
            <a:ext cx="4027267" cy="523220"/>
          </a:xfrm>
          <a:prstGeom prst="rect">
            <a:avLst/>
          </a:prstGeom>
          <a:noFill/>
        </p:spPr>
        <p:txBody>
          <a:bodyPr wrap="square">
            <a:spAutoFit/>
          </a:bodyPr>
          <a:lstStyle/>
          <a:p>
            <a:pPr algn="ctr"/>
            <a:r>
              <a:rPr lang="en-US" sz="2800" dirty="0">
                <a:latin typeface="Times New Roman" panose="02020603050405020304" pitchFamily="18" charset="0"/>
                <a:cs typeface="Times New Roman" panose="02020603050405020304" pitchFamily="18" charset="0"/>
              </a:rPr>
              <a:t>Associative </a:t>
            </a:r>
            <a:r>
              <a:rPr lang="en-US" sz="2800" dirty="0" smtClean="0">
                <a:latin typeface="Times New Roman" panose="02020603050405020304" pitchFamily="18" charset="0"/>
                <a:cs typeface="Times New Roman" panose="02020603050405020304" pitchFamily="18" charset="0"/>
              </a:rPr>
              <a:t>Memory:-</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2DB3323-8D4E-C074-C17E-A87D695546F7}"/>
              </a:ext>
            </a:extLst>
          </p:cNvPr>
          <p:cNvSpPr txBox="1"/>
          <p:nvPr/>
        </p:nvSpPr>
        <p:spPr>
          <a:xfrm>
            <a:off x="410307" y="836908"/>
            <a:ext cx="8227256" cy="3785652"/>
          </a:xfrm>
          <a:prstGeom prst="rect">
            <a:avLst/>
          </a:prstGeom>
          <a:noFill/>
        </p:spPr>
        <p:txBody>
          <a:bodyPr wrap="square">
            <a:spAutoFit/>
          </a:bodyPr>
          <a:lstStyle/>
          <a:p>
            <a:pPr algn="just"/>
            <a:r>
              <a:rPr lang="en-US" sz="2000" b="0" i="0" dirty="0">
                <a:effectLst/>
                <a:latin typeface="Times New Roman" pitchFamily="18" charset="0"/>
                <a:cs typeface="Times New Roman" pitchFamily="18" charset="0"/>
              </a:rPr>
              <a:t>An associative memory can be considered as a memory unit whose stored data can be identified for access by the content of the data itself rather than by an address or memory location.</a:t>
            </a:r>
          </a:p>
          <a:p>
            <a:pPr algn="just"/>
            <a:r>
              <a:rPr lang="en-US" sz="2000" b="0" i="0" dirty="0">
                <a:effectLst/>
                <a:latin typeface="Times New Roman" pitchFamily="18" charset="0"/>
                <a:cs typeface="Times New Roman" pitchFamily="18" charset="0"/>
              </a:rPr>
              <a:t>Associative memory is often referred to as </a:t>
            </a:r>
            <a:r>
              <a:rPr lang="en-US" sz="2000" b="1" i="0" dirty="0">
                <a:effectLst/>
                <a:latin typeface="Times New Roman" pitchFamily="18" charset="0"/>
                <a:cs typeface="Times New Roman" pitchFamily="18" charset="0"/>
              </a:rPr>
              <a:t>Content Addressable Memory (CAM)</a:t>
            </a:r>
            <a:r>
              <a:rPr lang="en-US" sz="2000" b="0" i="0" dirty="0">
                <a:effectLst/>
                <a:latin typeface="Times New Roman" pitchFamily="18" charset="0"/>
                <a:cs typeface="Times New Roman" pitchFamily="18" charset="0"/>
              </a:rPr>
              <a:t>.</a:t>
            </a:r>
          </a:p>
          <a:p>
            <a:pPr algn="just"/>
            <a:r>
              <a:rPr lang="en-US" sz="2000" b="0" i="0" dirty="0">
                <a:effectLst/>
                <a:latin typeface="Times New Roman" pitchFamily="18" charset="0"/>
                <a:cs typeface="Times New Roman" pitchFamily="18" charset="0"/>
              </a:rPr>
              <a:t>When a write operation is performed on associative memory, no address or memory location is given to the word. The memory itself is capable of finding an empty unused location to store the word.</a:t>
            </a:r>
          </a:p>
          <a:p>
            <a:pPr algn="just"/>
            <a:r>
              <a:rPr lang="en-US" sz="2000" b="0" i="0" dirty="0">
                <a:effectLst/>
                <a:latin typeface="Times New Roman" pitchFamily="18" charset="0"/>
                <a:cs typeface="Times New Roman" pitchFamily="18" charset="0"/>
              </a:rPr>
              <a:t>On the other hand, when the word is to be read from an associative memory, the content of the word, or part of the word, is specified. The words which match the specified content are located by the memory and are marked for reading.</a:t>
            </a:r>
          </a:p>
        </p:txBody>
      </p:sp>
      <p:pic>
        <p:nvPicPr>
          <p:cNvPr id="37890" name="Picture 2" descr="Associative Memory">
            <a:extLst>
              <a:ext uri="{FF2B5EF4-FFF2-40B4-BE49-F238E27FC236}">
                <a16:creationId xmlns:a16="http://schemas.microsoft.com/office/drawing/2014/main" xmlns="" id="{3938382B-812B-47A8-2C4B-0E403F01794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25217" y="4628271"/>
            <a:ext cx="3981158" cy="184286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a16="http://schemas.microsoft.com/office/drawing/2014/main" xmlns="" id="{01D47543-ADAE-8652-D22C-8E358B4BAC83}"/>
              </a:ext>
            </a:extLst>
          </p:cNvPr>
          <p:cNvSpPr txBox="1"/>
          <p:nvPr/>
        </p:nvSpPr>
        <p:spPr>
          <a:xfrm>
            <a:off x="480646" y="4768948"/>
            <a:ext cx="4587630" cy="707886"/>
          </a:xfrm>
          <a:prstGeom prst="rect">
            <a:avLst/>
          </a:prstGeom>
          <a:noFill/>
        </p:spPr>
        <p:txBody>
          <a:bodyPr wrap="square">
            <a:spAutoFit/>
          </a:bodyPr>
          <a:lstStyle/>
          <a:p>
            <a:r>
              <a:rPr lang="en-US" sz="2000" b="0" i="0" dirty="0">
                <a:effectLst/>
                <a:latin typeface="Times New Roman" pitchFamily="18" charset="0"/>
                <a:cs typeface="Times New Roman" pitchFamily="18" charset="0"/>
              </a:rPr>
              <a:t>The following diagram shows the block representation of an Associative memory</a:t>
            </a:r>
            <a:r>
              <a:rPr lang="en-US" b="0" i="0" dirty="0">
                <a:solidFill>
                  <a:srgbClr val="333333"/>
                </a:solidFill>
                <a:effectLst/>
                <a:latin typeface="inter-regular"/>
              </a:rPr>
              <a:t>.</a:t>
            </a:r>
            <a:endParaRPr lang="en-IN" dirty="0"/>
          </a:p>
        </p:txBody>
      </p:sp>
    </p:spTree>
    <p:extLst>
      <p:ext uri="{BB962C8B-B14F-4D97-AF65-F5344CB8AC3E}">
        <p14:creationId xmlns:p14="http://schemas.microsoft.com/office/powerpoint/2010/main" xmlns="" val="4788964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0D0783F-A3B8-CA04-5F5F-917050FDBBC0}"/>
              </a:ext>
            </a:extLst>
          </p:cNvPr>
          <p:cNvSpPr txBox="1"/>
          <p:nvPr/>
        </p:nvSpPr>
        <p:spPr>
          <a:xfrm>
            <a:off x="1125415" y="670122"/>
            <a:ext cx="6133514" cy="523220"/>
          </a:xfrm>
          <a:prstGeom prst="rect">
            <a:avLst/>
          </a:prstGeom>
          <a:noFill/>
        </p:spPr>
        <p:txBody>
          <a:bodyPr wrap="square">
            <a:spAutoFit/>
          </a:bodyPr>
          <a:lstStyle/>
          <a:p>
            <a:pPr algn="ctr"/>
            <a:r>
              <a:rPr lang="en-IN" sz="2800" dirty="0">
                <a:latin typeface="Times New Roman" pitchFamily="18" charset="0"/>
                <a:cs typeface="Times New Roman" pitchFamily="18" charset="0"/>
              </a:rPr>
              <a:t>Virtual </a:t>
            </a:r>
            <a:r>
              <a:rPr lang="en-IN" sz="2800" dirty="0" smtClean="0">
                <a:latin typeface="Times New Roman" pitchFamily="18" charset="0"/>
                <a:cs typeface="Times New Roman" pitchFamily="18" charset="0"/>
              </a:rPr>
              <a:t>Memory:-</a:t>
            </a:r>
            <a:endParaRPr lang="en-IN" sz="2800"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xmlns="" id="{C97CF7A0-521C-2569-7904-4536DD7395DF}"/>
              </a:ext>
            </a:extLst>
          </p:cNvPr>
          <p:cNvSpPr txBox="1"/>
          <p:nvPr/>
        </p:nvSpPr>
        <p:spPr>
          <a:xfrm>
            <a:off x="435512" y="1541759"/>
            <a:ext cx="8033239" cy="4401205"/>
          </a:xfrm>
          <a:prstGeom prst="rect">
            <a:avLst/>
          </a:prstGeom>
          <a:noFill/>
        </p:spPr>
        <p:txBody>
          <a:bodyPr wrap="square">
            <a:spAutoFit/>
          </a:bodyPr>
          <a:lstStyle/>
          <a:p>
            <a:pPr algn="just"/>
            <a:r>
              <a:rPr lang="en-US" sz="2000" b="0" i="0" dirty="0">
                <a:effectLst/>
                <a:latin typeface="Times New Roman" pitchFamily="18" charset="0"/>
                <a:cs typeface="Times New Roman" pitchFamily="18" charset="0"/>
              </a:rPr>
              <a:t>Virtual Memory is a storage scheme that provides user an illusion of having a very big main memory. This is done by treating a part of secondary memory as the main memory.</a:t>
            </a:r>
          </a:p>
          <a:p>
            <a:pPr algn="just"/>
            <a:endParaRPr lang="en-US" sz="2000" b="0" i="0" dirty="0">
              <a:effectLst/>
              <a:latin typeface="Times New Roman" pitchFamily="18" charset="0"/>
              <a:cs typeface="Times New Roman" pitchFamily="18" charset="0"/>
            </a:endParaRPr>
          </a:p>
          <a:p>
            <a:pPr algn="just"/>
            <a:r>
              <a:rPr lang="en-US" sz="2000" b="0" i="0" dirty="0">
                <a:effectLst/>
                <a:latin typeface="Times New Roman" pitchFamily="18" charset="0"/>
                <a:cs typeface="Times New Roman" pitchFamily="18" charset="0"/>
              </a:rPr>
              <a:t>In this scheme, User can load the bigger size processes than the available main memory by having the illusion that the memory is available to load the process.</a:t>
            </a:r>
          </a:p>
          <a:p>
            <a:pPr algn="just"/>
            <a:endParaRPr lang="en-US" sz="2000" b="0" i="0" dirty="0">
              <a:effectLst/>
              <a:latin typeface="Times New Roman" pitchFamily="18" charset="0"/>
              <a:cs typeface="Times New Roman" pitchFamily="18" charset="0"/>
            </a:endParaRPr>
          </a:p>
          <a:p>
            <a:pPr algn="just"/>
            <a:r>
              <a:rPr lang="en-US" sz="2000" b="0" i="0" dirty="0">
                <a:effectLst/>
                <a:latin typeface="Times New Roman" pitchFamily="18" charset="0"/>
                <a:cs typeface="Times New Roman" pitchFamily="18" charset="0"/>
              </a:rPr>
              <a:t>Instead of loading one big process in the main memory, the Operating System loads the different parts of more than one process in the main memory.</a:t>
            </a:r>
          </a:p>
          <a:p>
            <a:pPr algn="just"/>
            <a:endParaRPr lang="en-US" sz="2000" b="0" i="0" dirty="0">
              <a:effectLst/>
              <a:latin typeface="Times New Roman" pitchFamily="18" charset="0"/>
              <a:cs typeface="Times New Roman" pitchFamily="18" charset="0"/>
            </a:endParaRPr>
          </a:p>
          <a:p>
            <a:pPr algn="just"/>
            <a:r>
              <a:rPr lang="en-US" sz="2000" b="0" i="0" dirty="0">
                <a:effectLst/>
                <a:latin typeface="Times New Roman" pitchFamily="18" charset="0"/>
                <a:cs typeface="Times New Roman" pitchFamily="18" charset="0"/>
              </a:rPr>
              <a:t>By doing this, the degree of multiprogramming will be increased and therefore, the CPU utilization will also be increased.</a:t>
            </a:r>
          </a:p>
        </p:txBody>
      </p:sp>
    </p:spTree>
    <p:extLst>
      <p:ext uri="{BB962C8B-B14F-4D97-AF65-F5344CB8AC3E}">
        <p14:creationId xmlns:p14="http://schemas.microsoft.com/office/powerpoint/2010/main" xmlns="" val="322090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5FBD3DB-0F2D-5A4F-2038-C6589A57C821}"/>
              </a:ext>
            </a:extLst>
          </p:cNvPr>
          <p:cNvSpPr txBox="1"/>
          <p:nvPr/>
        </p:nvSpPr>
        <p:spPr>
          <a:xfrm>
            <a:off x="677595" y="513081"/>
            <a:ext cx="6537568" cy="400110"/>
          </a:xfrm>
          <a:prstGeom prst="rect">
            <a:avLst/>
          </a:prstGeom>
          <a:noFill/>
        </p:spPr>
        <p:txBody>
          <a:bodyPr wrap="square">
            <a:spAutoFit/>
          </a:bodyPr>
          <a:lstStyle/>
          <a:p>
            <a:pPr algn="ctr"/>
            <a:r>
              <a:rPr lang="en-US" sz="2000" b="0" i="0" dirty="0">
                <a:solidFill>
                  <a:srgbClr val="000000"/>
                </a:solidFill>
                <a:effectLst/>
                <a:latin typeface="Times New Roman" pitchFamily="18" charset="0"/>
                <a:cs typeface="Times New Roman" pitchFamily="18" charset="0"/>
              </a:rPr>
              <a:t>The diagram given below depicts the computer System −</a:t>
            </a:r>
            <a:endParaRPr lang="en-IN" sz="2000" dirty="0">
              <a:latin typeface="Times New Roman" pitchFamily="18" charset="0"/>
              <a:cs typeface="Times New Roman" pitchFamily="18" charset="0"/>
            </a:endParaRPr>
          </a:p>
        </p:txBody>
      </p:sp>
      <p:pic>
        <p:nvPicPr>
          <p:cNvPr id="6" name="Picture 2">
            <a:extLst>
              <a:ext uri="{FF2B5EF4-FFF2-40B4-BE49-F238E27FC236}">
                <a16:creationId xmlns:a16="http://schemas.microsoft.com/office/drawing/2014/main" xmlns="" id="{61D660E0-13AF-7BCD-5776-A2F955A814A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20273" y="1072662"/>
            <a:ext cx="3235747" cy="56251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2398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0BB4416-A498-E900-8D72-38EA259E424C}"/>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xmlns="" val="33268471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4016</TotalTime>
  <Words>4493</Words>
  <Application>Microsoft Office PowerPoint</Application>
  <PresentationFormat>On-screen Show (4:3)</PresentationFormat>
  <Paragraphs>615</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 Evolution And Computer Generations </vt:lpstr>
      <vt:lpstr>PASCALINE</vt:lpstr>
      <vt:lpstr>Charles Babbage’s: DIFFERENCE ENGINE &amp; ANALYTICAL ENGINE</vt:lpstr>
      <vt:lpstr>Punched Cards</vt:lpstr>
      <vt:lpstr>Z3</vt:lpstr>
      <vt:lpstr>Generations of Computer            </vt:lpstr>
      <vt:lpstr>Slide 19</vt:lpstr>
      <vt:lpstr>Slide 20</vt:lpstr>
      <vt:lpstr>Slide 21</vt:lpstr>
      <vt:lpstr>Second Generation Computers (1956-1963)</vt:lpstr>
      <vt:lpstr>Slide 23</vt:lpstr>
      <vt:lpstr>Third Generation Computers (1964-1971)</vt:lpstr>
      <vt:lpstr>Third generation computers</vt:lpstr>
      <vt:lpstr>Fourth Generation Computers (1971-present)</vt:lpstr>
      <vt:lpstr>    Fourth Generation Computers</vt:lpstr>
      <vt:lpstr>Fifth Generation Computers (present and beyond)</vt:lpstr>
      <vt:lpstr>Fifth Generation Computers</vt:lpstr>
      <vt:lpstr>Fixed Point and Floating Point Number     Representations </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Sumit Yadav</dc:creator>
  <cp:lastModifiedBy>dell</cp:lastModifiedBy>
  <cp:revision>33</cp:revision>
  <dcterms:created xsi:type="dcterms:W3CDTF">2022-09-20T16:37:39Z</dcterms:created>
  <dcterms:modified xsi:type="dcterms:W3CDTF">2022-09-27T06:36:15Z</dcterms:modified>
</cp:coreProperties>
</file>